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67.webp" ContentType="image/webp"/>
  <Override PartName="/ppt/media/image16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 id="2147483672" r:id="rId4"/>
    <p:sldMasterId id="2147483677" r:id="rId5"/>
    <p:sldMasterId id="2147483680" r:id="rId6"/>
    <p:sldMasterId id="2147483694" r:id="rId7"/>
    <p:sldMasterId id="2147483707" r:id="rId8"/>
    <p:sldMasterId id="2147483716" r:id="rId9"/>
  </p:sldMasterIdLst>
  <p:notesMasterIdLst>
    <p:notesMasterId r:id="rId11"/>
  </p:notesMasterIdLst>
  <p:handoutMasterIdLst>
    <p:handoutMasterId r:id="rId109"/>
  </p:handoutMasterIdLst>
  <p:sldIdLst>
    <p:sldId id="258" r:id="rId10"/>
    <p:sldId id="1928" r:id="rId12"/>
    <p:sldId id="1929" r:id="rId13"/>
    <p:sldId id="1931" r:id="rId14"/>
    <p:sldId id="1933" r:id="rId15"/>
    <p:sldId id="1934" r:id="rId16"/>
    <p:sldId id="1935" r:id="rId17"/>
    <p:sldId id="1936" r:id="rId18"/>
    <p:sldId id="1937" r:id="rId19"/>
    <p:sldId id="1938" r:id="rId20"/>
    <p:sldId id="1940" r:id="rId21"/>
    <p:sldId id="1941" r:id="rId22"/>
    <p:sldId id="1943" r:id="rId23"/>
    <p:sldId id="1944" r:id="rId24"/>
    <p:sldId id="1947" r:id="rId25"/>
    <p:sldId id="1948" r:id="rId26"/>
    <p:sldId id="1952" r:id="rId27"/>
    <p:sldId id="1954" r:id="rId28"/>
    <p:sldId id="1956" r:id="rId29"/>
    <p:sldId id="1958" r:id="rId30"/>
    <p:sldId id="1959" r:id="rId31"/>
    <p:sldId id="1963" r:id="rId32"/>
    <p:sldId id="1964" r:id="rId33"/>
    <p:sldId id="1965" r:id="rId34"/>
    <p:sldId id="3800" r:id="rId35"/>
    <p:sldId id="3801" r:id="rId36"/>
    <p:sldId id="3802" r:id="rId37"/>
    <p:sldId id="3803" r:id="rId38"/>
    <p:sldId id="3805" r:id="rId39"/>
    <p:sldId id="3807" r:id="rId40"/>
    <p:sldId id="3808" r:id="rId41"/>
    <p:sldId id="3809" r:id="rId42"/>
    <p:sldId id="3810" r:id="rId43"/>
    <p:sldId id="3811" r:id="rId44"/>
    <p:sldId id="3813" r:id="rId45"/>
    <p:sldId id="3814" r:id="rId46"/>
    <p:sldId id="3815" r:id="rId47"/>
    <p:sldId id="3817" r:id="rId48"/>
    <p:sldId id="3818" r:id="rId49"/>
    <p:sldId id="3821" r:id="rId50"/>
    <p:sldId id="3822" r:id="rId51"/>
    <p:sldId id="3824" r:id="rId52"/>
    <p:sldId id="3825" r:id="rId53"/>
    <p:sldId id="3827" r:id="rId54"/>
    <p:sldId id="3828" r:id="rId55"/>
    <p:sldId id="3829" r:id="rId56"/>
    <p:sldId id="3830" r:id="rId57"/>
    <p:sldId id="3831" r:id="rId58"/>
    <p:sldId id="3834" r:id="rId59"/>
    <p:sldId id="3838" r:id="rId60"/>
    <p:sldId id="3839" r:id="rId61"/>
    <p:sldId id="2082" r:id="rId62"/>
    <p:sldId id="2023" r:id="rId63"/>
    <p:sldId id="3880" r:id="rId64"/>
    <p:sldId id="3881" r:id="rId65"/>
    <p:sldId id="3883" r:id="rId66"/>
    <p:sldId id="3882" r:id="rId67"/>
    <p:sldId id="2024" r:id="rId68"/>
    <p:sldId id="2035" r:id="rId69"/>
    <p:sldId id="3878" r:id="rId70"/>
    <p:sldId id="2036" r:id="rId71"/>
    <p:sldId id="3876" r:id="rId72"/>
    <p:sldId id="2037" r:id="rId73"/>
    <p:sldId id="2038" r:id="rId74"/>
    <p:sldId id="2039" r:id="rId75"/>
    <p:sldId id="3792" r:id="rId76"/>
    <p:sldId id="2042" r:id="rId77"/>
    <p:sldId id="2046" r:id="rId78"/>
    <p:sldId id="2050" r:id="rId79"/>
    <p:sldId id="2057" r:id="rId80"/>
    <p:sldId id="3785" r:id="rId81"/>
    <p:sldId id="2059" r:id="rId82"/>
    <p:sldId id="3844" r:id="rId83"/>
    <p:sldId id="2063" r:id="rId84"/>
    <p:sldId id="3793" r:id="rId85"/>
    <p:sldId id="2065" r:id="rId86"/>
    <p:sldId id="2067" r:id="rId87"/>
    <p:sldId id="3794" r:id="rId88"/>
    <p:sldId id="2071" r:id="rId89"/>
    <p:sldId id="3852" r:id="rId90"/>
    <p:sldId id="3853" r:id="rId91"/>
    <p:sldId id="3854" r:id="rId92"/>
    <p:sldId id="3851" r:id="rId93"/>
    <p:sldId id="3857" r:id="rId94"/>
    <p:sldId id="3868" r:id="rId95"/>
    <p:sldId id="3874" r:id="rId96"/>
    <p:sldId id="3875" r:id="rId97"/>
    <p:sldId id="3877" r:id="rId98"/>
    <p:sldId id="2075" r:id="rId99"/>
    <p:sldId id="2076" r:id="rId100"/>
    <p:sldId id="3797" r:id="rId101"/>
    <p:sldId id="3798" r:id="rId102"/>
    <p:sldId id="3926" r:id="rId103"/>
    <p:sldId id="3923" r:id="rId104"/>
    <p:sldId id="3925" r:id="rId105"/>
    <p:sldId id="2077" r:id="rId106"/>
    <p:sldId id="3879" r:id="rId107"/>
    <p:sldId id="1927" r:id="rId108"/>
  </p:sldIdLst>
  <p:sldSz cx="12192000" cy="6858000"/>
  <p:notesSz cx="6858000" cy="9144000"/>
  <p:embeddedFontLst>
    <p:embeddedFont>
      <p:font typeface="微软雅黑" panose="020B0503020204020204" pitchFamily="34" charset="-122"/>
      <p:regular r:id="rId113"/>
    </p:embeddedFont>
    <p:embeddedFont>
      <p:font typeface="Segoe UI" panose="020B0502040204020203" pitchFamily="34" charset="0"/>
      <p:regular r:id="rId114"/>
      <p:bold r:id="rId115"/>
      <p:italic r:id="rId116"/>
      <p:boldItalic r:id="rId117"/>
    </p:embeddedFont>
    <p:embeddedFont>
      <p:font typeface="MS UI Gothic" panose="020B0600070205080204" pitchFamily="34" charset="-128"/>
      <p:regular r:id="rId118"/>
    </p:embeddedFont>
    <p:embeddedFont>
      <p:font typeface="黑体" panose="02010609060101010101" pitchFamily="49" charset="-122"/>
      <p:regular r:id="rId119"/>
    </p:embeddedFont>
    <p:embeddedFont>
      <p:font typeface="华文细黑" panose="02010600040101010101" pitchFamily="2" charset="-122"/>
      <p:regular r:id="rId120"/>
    </p:embeddedFont>
    <p:embeddedFont>
      <p:font typeface="义启小楷书" panose="02010601030101010101" pitchFamily="2" charset="-128"/>
      <p:regular r:id="rId121"/>
    </p:embeddedFont>
    <p:embeddedFont>
      <p:font typeface="书体坊兰亭体" panose="03000509000000000000" pitchFamily="65" charset="-122"/>
      <p:regular r:id="rId122"/>
    </p:embeddedFont>
    <p:embeddedFont>
      <p:font typeface="华文新魏" panose="02010800040101010101" pitchFamily="2" charset="-122"/>
      <p:regular r:id="rId123"/>
    </p:embeddedFont>
    <p:embeddedFont>
      <p:font typeface="等线" panose="02010600030101010101" charset="-122"/>
      <p:regular r:id="rId124"/>
    </p:embeddedFont>
    <p:embeddedFont>
      <p:font typeface="Segoe UI Black" panose="020B0A02040204020203" pitchFamily="34" charset="0"/>
      <p:bold r:id="rId125"/>
    </p:embeddedFont>
    <p:embeddedFont>
      <p:font typeface="Agency FB" panose="020B0503020202020204" pitchFamily="34" charset="0"/>
      <p:regular r:id="rId126"/>
      <p:bold r:id="rId127"/>
    </p:embeddedFont>
    <p:embeddedFont>
      <p:font typeface="Calibri" panose="020F0502020204030204" pitchFamily="34" charset="0"/>
      <p:regular r:id="rId128"/>
      <p:bold r:id="rId129"/>
      <p:italic r:id="rId130"/>
      <p:boldItalic r:id="rId131"/>
    </p:embeddedFont>
    <p:embeddedFont>
      <p:font typeface="仿宋" panose="02010609060101010101" pitchFamily="49" charset="-122"/>
      <p:regular r:id="rId132"/>
    </p:embeddedFont>
    <p:embeddedFont>
      <p:font typeface="Algerian" panose="04020705040A02060702" pitchFamily="82" charset="0"/>
      <p:regular r:id="rId133"/>
    </p:embeddedFont>
  </p:embeddedFontLst>
  <p:custDataLst>
    <p:tags r:id="rId1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5E0B4"/>
    <a:srgbClr val="BDD7EE"/>
    <a:srgbClr val="59B2FF"/>
    <a:srgbClr val="5B9BD5"/>
    <a:srgbClr val="ED7D31"/>
    <a:srgbClr val="FFC100"/>
    <a:srgbClr val="6EFDF6"/>
    <a:srgbClr val="FFC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447" autoAdjust="0"/>
    <p:restoredTop sz="82139" autoAdjust="0"/>
  </p:normalViewPr>
  <p:slideViewPr>
    <p:cSldViewPr snapToGrid="0">
      <p:cViewPr varScale="1">
        <p:scale>
          <a:sx n="64" d="100"/>
          <a:sy n="64" d="100"/>
        </p:scale>
        <p:origin x="219" y="27"/>
      </p:cViewPr>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9.xml"/><Relationship Id="rId98" Type="http://schemas.openxmlformats.org/officeDocument/2006/relationships/slide" Target="slides/slide88.xml"/><Relationship Id="rId97" Type="http://schemas.openxmlformats.org/officeDocument/2006/relationships/slide" Target="slides/slide87.xml"/><Relationship Id="rId96" Type="http://schemas.openxmlformats.org/officeDocument/2006/relationships/slide" Target="slides/slide86.xml"/><Relationship Id="rId95" Type="http://schemas.openxmlformats.org/officeDocument/2006/relationships/slide" Target="slides/slide85.xml"/><Relationship Id="rId94" Type="http://schemas.openxmlformats.org/officeDocument/2006/relationships/slide" Target="slides/slide84.xml"/><Relationship Id="rId93" Type="http://schemas.openxmlformats.org/officeDocument/2006/relationships/slide" Target="slides/slide83.xml"/><Relationship Id="rId92" Type="http://schemas.openxmlformats.org/officeDocument/2006/relationships/slide" Target="slides/slide82.xml"/><Relationship Id="rId91" Type="http://schemas.openxmlformats.org/officeDocument/2006/relationships/slide" Target="slides/slide81.xml"/><Relationship Id="rId90" Type="http://schemas.openxmlformats.org/officeDocument/2006/relationships/slide" Target="slides/slide80.xml"/><Relationship Id="rId9" Type="http://schemas.openxmlformats.org/officeDocument/2006/relationships/slideMaster" Target="slideMasters/slideMaster8.xml"/><Relationship Id="rId89" Type="http://schemas.openxmlformats.org/officeDocument/2006/relationships/slide" Target="slides/slide79.xml"/><Relationship Id="rId88" Type="http://schemas.openxmlformats.org/officeDocument/2006/relationships/slide" Target="slides/slide78.xml"/><Relationship Id="rId87" Type="http://schemas.openxmlformats.org/officeDocument/2006/relationships/slide" Target="slides/slide77.xml"/><Relationship Id="rId86" Type="http://schemas.openxmlformats.org/officeDocument/2006/relationships/slide" Target="slides/slide76.xml"/><Relationship Id="rId85" Type="http://schemas.openxmlformats.org/officeDocument/2006/relationships/slide" Target="slides/slide75.xml"/><Relationship Id="rId84" Type="http://schemas.openxmlformats.org/officeDocument/2006/relationships/slide" Target="slides/slide74.xml"/><Relationship Id="rId83" Type="http://schemas.openxmlformats.org/officeDocument/2006/relationships/slide" Target="slides/slide73.xml"/><Relationship Id="rId82" Type="http://schemas.openxmlformats.org/officeDocument/2006/relationships/slide" Target="slides/slide72.xml"/><Relationship Id="rId81" Type="http://schemas.openxmlformats.org/officeDocument/2006/relationships/slide" Target="slides/slide71.xml"/><Relationship Id="rId80" Type="http://schemas.openxmlformats.org/officeDocument/2006/relationships/slide" Target="slides/slide70.xml"/><Relationship Id="rId8" Type="http://schemas.openxmlformats.org/officeDocument/2006/relationships/slideMaster" Target="slideMasters/slideMaster7.xml"/><Relationship Id="rId79" Type="http://schemas.openxmlformats.org/officeDocument/2006/relationships/slide" Target="slides/slide69.xml"/><Relationship Id="rId78" Type="http://schemas.openxmlformats.org/officeDocument/2006/relationships/slide" Target="slides/slide68.xml"/><Relationship Id="rId77" Type="http://schemas.openxmlformats.org/officeDocument/2006/relationships/slide" Target="slides/slide67.xml"/><Relationship Id="rId76" Type="http://schemas.openxmlformats.org/officeDocument/2006/relationships/slide" Target="slides/slide66.xml"/><Relationship Id="rId75" Type="http://schemas.openxmlformats.org/officeDocument/2006/relationships/slide" Target="slides/slide65.xml"/><Relationship Id="rId74" Type="http://schemas.openxmlformats.org/officeDocument/2006/relationships/slide" Target="slides/slide64.xml"/><Relationship Id="rId73" Type="http://schemas.openxmlformats.org/officeDocument/2006/relationships/slide" Target="slides/slide63.xml"/><Relationship Id="rId72" Type="http://schemas.openxmlformats.org/officeDocument/2006/relationships/slide" Target="slides/slide62.xml"/><Relationship Id="rId71" Type="http://schemas.openxmlformats.org/officeDocument/2006/relationships/slide" Target="slides/slide61.xml"/><Relationship Id="rId70" Type="http://schemas.openxmlformats.org/officeDocument/2006/relationships/slide" Target="slides/slide60.xml"/><Relationship Id="rId7" Type="http://schemas.openxmlformats.org/officeDocument/2006/relationships/slideMaster" Target="slideMasters/slideMaster6.xml"/><Relationship Id="rId69" Type="http://schemas.openxmlformats.org/officeDocument/2006/relationships/slide" Target="slides/slide59.xml"/><Relationship Id="rId68" Type="http://schemas.openxmlformats.org/officeDocument/2006/relationships/slide" Target="slides/slide58.xml"/><Relationship Id="rId67" Type="http://schemas.openxmlformats.org/officeDocument/2006/relationships/slide" Target="slides/slide57.xml"/><Relationship Id="rId66" Type="http://schemas.openxmlformats.org/officeDocument/2006/relationships/slide" Target="slides/slide56.xml"/><Relationship Id="rId65" Type="http://schemas.openxmlformats.org/officeDocument/2006/relationships/slide" Target="slides/slide55.xml"/><Relationship Id="rId64" Type="http://schemas.openxmlformats.org/officeDocument/2006/relationships/slide" Target="slides/slide54.xml"/><Relationship Id="rId63" Type="http://schemas.openxmlformats.org/officeDocument/2006/relationships/slide" Target="slides/slide53.xml"/><Relationship Id="rId62" Type="http://schemas.openxmlformats.org/officeDocument/2006/relationships/slide" Target="slides/slide52.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4" Type="http://schemas.openxmlformats.org/officeDocument/2006/relationships/tags" Target="tags/tag4.xml"/><Relationship Id="rId133" Type="http://schemas.openxmlformats.org/officeDocument/2006/relationships/font" Target="fonts/font21.fntdata"/><Relationship Id="rId132" Type="http://schemas.openxmlformats.org/officeDocument/2006/relationships/font" Target="fonts/font20.fntdata"/><Relationship Id="rId131" Type="http://schemas.openxmlformats.org/officeDocument/2006/relationships/font" Target="fonts/font19.fntdata"/><Relationship Id="rId130" Type="http://schemas.openxmlformats.org/officeDocument/2006/relationships/font" Target="fonts/font18.fntdata"/><Relationship Id="rId13" Type="http://schemas.openxmlformats.org/officeDocument/2006/relationships/slide" Target="slides/slide3.xml"/><Relationship Id="rId129" Type="http://schemas.openxmlformats.org/officeDocument/2006/relationships/font" Target="fonts/font17.fntdata"/><Relationship Id="rId128" Type="http://schemas.openxmlformats.org/officeDocument/2006/relationships/font" Target="fonts/font16.fntdata"/><Relationship Id="rId127" Type="http://schemas.openxmlformats.org/officeDocument/2006/relationships/font" Target="fonts/font15.fntdata"/><Relationship Id="rId126" Type="http://schemas.openxmlformats.org/officeDocument/2006/relationships/font" Target="fonts/font14.fntdata"/><Relationship Id="rId125" Type="http://schemas.openxmlformats.org/officeDocument/2006/relationships/font" Target="fonts/font13.fntdata"/><Relationship Id="rId124" Type="http://schemas.openxmlformats.org/officeDocument/2006/relationships/font" Target="fonts/font12.fntdata"/><Relationship Id="rId123" Type="http://schemas.openxmlformats.org/officeDocument/2006/relationships/font" Target="fonts/font11.fntdata"/><Relationship Id="rId122" Type="http://schemas.openxmlformats.org/officeDocument/2006/relationships/font" Target="fonts/font10.fntdata"/><Relationship Id="rId121" Type="http://schemas.openxmlformats.org/officeDocument/2006/relationships/font" Target="fonts/font9.fntdata"/><Relationship Id="rId120" Type="http://schemas.openxmlformats.org/officeDocument/2006/relationships/font" Target="fonts/font8.fntdata"/><Relationship Id="rId12" Type="http://schemas.openxmlformats.org/officeDocument/2006/relationships/slide" Target="slides/slide2.xml"/><Relationship Id="rId119" Type="http://schemas.openxmlformats.org/officeDocument/2006/relationships/font" Target="fonts/font7.fntdata"/><Relationship Id="rId118" Type="http://schemas.openxmlformats.org/officeDocument/2006/relationships/font" Target="fonts/font6.fntdata"/><Relationship Id="rId117" Type="http://schemas.openxmlformats.org/officeDocument/2006/relationships/font" Target="fonts/font5.fntdata"/><Relationship Id="rId116" Type="http://schemas.openxmlformats.org/officeDocument/2006/relationships/font" Target="fonts/font4.fntdata"/><Relationship Id="rId115" Type="http://schemas.openxmlformats.org/officeDocument/2006/relationships/font" Target="fonts/font3.fntdata"/><Relationship Id="rId114" Type="http://schemas.openxmlformats.org/officeDocument/2006/relationships/font" Target="fonts/font2.fntdata"/><Relationship Id="rId113" Type="http://schemas.openxmlformats.org/officeDocument/2006/relationships/font" Target="fonts/font1.fntdata"/><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notesMaster" Target="notesMasters/notesMaster1.xml"/><Relationship Id="rId109" Type="http://schemas.openxmlformats.org/officeDocument/2006/relationships/handoutMaster" Target="handoutMasters/handoutMaster1.xml"/><Relationship Id="rId108" Type="http://schemas.openxmlformats.org/officeDocument/2006/relationships/slide" Target="slides/slide98.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10" Type="http://schemas.openxmlformats.org/officeDocument/2006/relationships/slide" Target="slides/slide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6" Type="http://schemas.openxmlformats.org/officeDocument/2006/relationships/hyperlink" Target="https://baike.baidu.com/item/%E9%9B%86%E6%88%90%E7%94%B5%E8%B7%AF%E8%8A%AF%E7%89%87/4872662" TargetMode="External"/><Relationship Id="rId5" Type="http://schemas.openxmlformats.org/officeDocument/2006/relationships/hyperlink" Target="https://baike.baidu.com/item/%E6%88%88%E7%99%BB%C2%B7%E6%91%A9%E5%B0%94/1085446" TargetMode="External"/><Relationship Id="rId4" Type="http://schemas.openxmlformats.org/officeDocument/2006/relationships/hyperlink" Target="https://baike.baidu.com/item/%E5%88%9B%E5%A7%8B%E4%BA%BA/36538" TargetMode="External"/><Relationship Id="rId3" Type="http://schemas.openxmlformats.org/officeDocument/2006/relationships/hyperlink" Target="https://baike.baidu.com/item/%E8%8B%B1%E7%89%B9%E5%B0%94/305730"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p:sp>
      <p:sp>
        <p:nvSpPr>
          <p:cNvPr id="184323" name="备注占位符 2"/>
          <p:cNvSpPr>
            <a:spLocks noGrp="1"/>
          </p:cNvSpPr>
          <p:nvPr>
            <p:ph type="body" idx="1"/>
          </p:nvPr>
        </p:nvSpPr>
        <p:spPr>
          <a:noFill/>
        </p:spPr>
        <p:txBody>
          <a:bodyPr/>
          <a:lstStyle/>
          <a:p>
            <a:pPr eaLnBrk="1" hangingPunct="1"/>
            <a:endParaRPr lang="zh-CN" altLang="en-US"/>
          </a:p>
        </p:txBody>
      </p:sp>
      <p:sp>
        <p:nvSpPr>
          <p:cNvPr id="184324"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A0E1BD-EDEE-4F70-A0DC-4DE0C87FA9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p:sp>
      <p:sp>
        <p:nvSpPr>
          <p:cNvPr id="185347" name="备注占位符 2"/>
          <p:cNvSpPr>
            <a:spLocks noGrp="1"/>
          </p:cNvSpPr>
          <p:nvPr>
            <p:ph type="body" idx="1"/>
          </p:nvPr>
        </p:nvSpPr>
        <p:spPr>
          <a:noFill/>
        </p:spPr>
        <p:txBody>
          <a:bodyPr/>
          <a:lstStyle/>
          <a:p>
            <a:pPr eaLnBrk="1" hangingPunct="1"/>
            <a:endParaRPr lang="zh-CN" altLang="en-US"/>
          </a:p>
        </p:txBody>
      </p:sp>
      <p:sp>
        <p:nvSpPr>
          <p:cNvPr id="185348"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C6EED22-B773-45B4-B612-DE0632649E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p:sp>
      <p:sp>
        <p:nvSpPr>
          <p:cNvPr id="188419" name="备注占位符 2"/>
          <p:cNvSpPr>
            <a:spLocks noGrp="1"/>
          </p:cNvSpPr>
          <p:nvPr>
            <p:ph type="body" idx="1"/>
          </p:nvPr>
        </p:nvSpPr>
        <p:spPr>
          <a:noFill/>
        </p:spPr>
        <p:txBody>
          <a:bodyPr/>
          <a:lstStyle/>
          <a:p>
            <a:pPr eaLnBrk="1" hangingPunct="1"/>
            <a:endParaRPr lang="zh-CN" altLang="en-US"/>
          </a:p>
        </p:txBody>
      </p:sp>
      <p:sp>
        <p:nvSpPr>
          <p:cNvPr id="18842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564757A-F6D8-45BC-8741-40DBE49612D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p:sp>
      <p:sp>
        <p:nvSpPr>
          <p:cNvPr id="192515" name="备注占位符 2"/>
          <p:cNvSpPr>
            <a:spLocks noGrp="1"/>
          </p:cNvSpPr>
          <p:nvPr>
            <p:ph type="body" idx="1"/>
          </p:nvPr>
        </p:nvSpPr>
        <p:spPr>
          <a:noFill/>
        </p:spPr>
        <p:txBody>
          <a:bodyPr/>
          <a:lstStyle/>
          <a:p>
            <a:pPr eaLnBrk="1" hangingPunct="1"/>
            <a:endParaRPr lang="zh-CN" altLang="en-US"/>
          </a:p>
        </p:txBody>
      </p:sp>
      <p:sp>
        <p:nvSpPr>
          <p:cNvPr id="192516"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8BB671F-D4BD-49AB-AC8D-B5D2D72AC1D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p:sp>
      <p:sp>
        <p:nvSpPr>
          <p:cNvPr id="199683" name="备注占位符 2"/>
          <p:cNvSpPr>
            <a:spLocks noGrp="1"/>
          </p:cNvSpPr>
          <p:nvPr>
            <p:ph type="body" idx="1"/>
          </p:nvPr>
        </p:nvSpPr>
        <p:spPr>
          <a:noFill/>
        </p:spPr>
        <p:txBody>
          <a:bodyPr/>
          <a:lstStyle/>
          <a:p>
            <a:pPr eaLnBrk="1" hangingPunct="1"/>
            <a:endParaRPr lang="zh-CN" altLang="en-US"/>
          </a:p>
        </p:txBody>
      </p:sp>
      <p:sp>
        <p:nvSpPr>
          <p:cNvPr id="199684"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5F019-BD03-4FE7-8B7B-CE9268DBBDD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p:sp>
      <p:sp>
        <p:nvSpPr>
          <p:cNvPr id="201731" name="备注占位符 2"/>
          <p:cNvSpPr>
            <a:spLocks noGrp="1"/>
          </p:cNvSpPr>
          <p:nvPr>
            <p:ph type="body" idx="1"/>
          </p:nvPr>
        </p:nvSpPr>
        <p:spPr>
          <a:noFill/>
        </p:spPr>
        <p:txBody>
          <a:bodyPr/>
          <a:lstStyle/>
          <a:p>
            <a:pPr eaLnBrk="1" hangingPunct="1"/>
            <a:endParaRPr lang="zh-CN" altLang="en-US"/>
          </a:p>
        </p:txBody>
      </p:sp>
      <p:sp>
        <p:nvSpPr>
          <p:cNvPr id="201732"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B84839E-5336-4BB6-A199-A9D8C0579D5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p:sp>
      <p:sp>
        <p:nvSpPr>
          <p:cNvPr id="202755" name="备注占位符 2"/>
          <p:cNvSpPr>
            <a:spLocks noGrp="1"/>
          </p:cNvSpPr>
          <p:nvPr>
            <p:ph type="body" idx="1"/>
          </p:nvPr>
        </p:nvSpPr>
        <p:spPr>
          <a:noFill/>
        </p:spPr>
        <p:txBody>
          <a:bodyPr/>
          <a:lstStyle/>
          <a:p>
            <a:pPr eaLnBrk="1" hangingPunct="1"/>
            <a:endParaRPr lang="zh-CN" altLang="en-US"/>
          </a:p>
        </p:txBody>
      </p:sp>
      <p:sp>
        <p:nvSpPr>
          <p:cNvPr id="202756"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7FE6232-C486-4C7A-83D5-16CC3EDD0AD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中国的</a:t>
            </a:r>
            <a:r>
              <a:rPr lang="en-US" altLang="zh-CN" dirty="0"/>
              <a:t>360</a:t>
            </a:r>
            <a:r>
              <a:rPr lang="zh-CN" altLang="en-US" dirty="0"/>
              <a:t>，还有</a:t>
            </a:r>
            <a:r>
              <a:rPr lang="en-US" altLang="zh-CN" dirty="0"/>
              <a:t>361</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a:noFill/>
        </p:spPr>
        <p:txBody>
          <a:bodyPr/>
          <a:lstStyle/>
          <a:p>
            <a:pPr eaLnBrk="1" hangingPunct="1"/>
            <a:endParaRPr lang="zh-CN" altLang="en-US"/>
          </a:p>
        </p:txBody>
      </p:sp>
      <p:sp>
        <p:nvSpPr>
          <p:cNvPr id="20890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03C3C76-9D34-4AB0-826B-F9571347D2D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p:sp>
      <p:sp>
        <p:nvSpPr>
          <p:cNvPr id="215043" name="备注占位符 2"/>
          <p:cNvSpPr>
            <a:spLocks noGrp="1"/>
          </p:cNvSpPr>
          <p:nvPr>
            <p:ph type="body" idx="1"/>
          </p:nvPr>
        </p:nvSpPr>
        <p:spPr>
          <a:noFill/>
        </p:spPr>
        <p:txBody>
          <a:bodyPr/>
          <a:lstStyle/>
          <a:p>
            <a:pPr eaLnBrk="1" hangingPunct="1"/>
            <a:endParaRPr lang="zh-CN" altLang="en-US"/>
          </a:p>
        </p:txBody>
      </p:sp>
      <p:sp>
        <p:nvSpPr>
          <p:cNvPr id="215044"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F780D5-F057-4352-B53A-47F578ED1A6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p:sp>
      <p:sp>
        <p:nvSpPr>
          <p:cNvPr id="229379" name="备注占位符 2"/>
          <p:cNvSpPr>
            <a:spLocks noGrp="1"/>
          </p:cNvSpPr>
          <p:nvPr>
            <p:ph type="body" idx="1"/>
          </p:nvPr>
        </p:nvSpPr>
        <p:spPr>
          <a:noFill/>
        </p:spPr>
        <p:txBody>
          <a:bodyPr/>
          <a:lstStyle/>
          <a:p>
            <a:pPr eaLnBrk="1" hangingPunct="1"/>
            <a:r>
              <a:rPr lang="zh-CN" altLang="en-US" dirty="0">
                <a:hlinkClick r:id="rId3"/>
              </a:rPr>
              <a:t>英特尔</a:t>
            </a:r>
            <a:r>
              <a:rPr lang="zh-CN" altLang="en-US" dirty="0">
                <a:hlinkClick r:id="rId4"/>
              </a:rPr>
              <a:t>创始人</a:t>
            </a:r>
            <a:r>
              <a:rPr lang="zh-CN" altLang="en-US" dirty="0"/>
              <a:t>之一</a:t>
            </a:r>
            <a:r>
              <a:rPr lang="zh-CN" altLang="en-US" dirty="0">
                <a:hlinkClick r:id="rId5"/>
              </a:rPr>
              <a:t>戈登</a:t>
            </a:r>
            <a:r>
              <a:rPr lang="en-US" altLang="zh-CN" dirty="0">
                <a:hlinkClick r:id="rId5"/>
              </a:rPr>
              <a:t>·</a:t>
            </a:r>
            <a:r>
              <a:rPr lang="zh-CN" altLang="en-US" dirty="0">
                <a:hlinkClick r:id="rId5"/>
              </a:rPr>
              <a:t>摩尔</a:t>
            </a:r>
            <a:r>
              <a:rPr lang="zh-CN" altLang="en-US" dirty="0"/>
              <a:t>的经验之谈，其核心内容为：集成电路上可以容纳的晶体管数目在大约每经过</a:t>
            </a:r>
            <a:r>
              <a:rPr lang="en-US" altLang="zh-CN" dirty="0"/>
              <a:t>18</a:t>
            </a:r>
            <a:r>
              <a:rPr lang="zh-CN" altLang="en-US" dirty="0"/>
              <a:t>个月便会增加一倍。</a:t>
            </a:r>
            <a:endParaRPr lang="en-US" altLang="zh-CN" dirty="0"/>
          </a:p>
          <a:p>
            <a:r>
              <a:rPr lang="en-US" altLang="zh-CN" dirty="0"/>
              <a:t>1</a:t>
            </a:r>
            <a:r>
              <a:rPr lang="zh-CN" altLang="en-US" dirty="0"/>
              <a:t>、</a:t>
            </a:r>
            <a:r>
              <a:rPr lang="zh-CN" altLang="en-US" dirty="0">
                <a:hlinkClick r:id="rId6"/>
              </a:rPr>
              <a:t>集成电路芯片</a:t>
            </a:r>
            <a:r>
              <a:rPr lang="zh-CN" altLang="en-US" dirty="0"/>
              <a:t>上所集成的电路的数目，每隔</a:t>
            </a:r>
            <a:r>
              <a:rPr lang="en-US" altLang="zh-CN" dirty="0"/>
              <a:t>18</a:t>
            </a:r>
            <a:r>
              <a:rPr lang="zh-CN" altLang="en-US" dirty="0"/>
              <a:t>个月就翻一番；</a:t>
            </a:r>
            <a:endParaRPr lang="zh-CN" altLang="en-US" dirty="0"/>
          </a:p>
          <a:p>
            <a:r>
              <a:rPr lang="en-US" altLang="zh-CN" dirty="0"/>
              <a:t>2</a:t>
            </a:r>
            <a:r>
              <a:rPr lang="zh-CN" altLang="en-US" dirty="0"/>
              <a:t>、微处理器的性能每隔</a:t>
            </a:r>
            <a:r>
              <a:rPr lang="en-US" altLang="zh-CN" dirty="0"/>
              <a:t>18</a:t>
            </a:r>
            <a:r>
              <a:rPr lang="zh-CN" altLang="en-US" dirty="0"/>
              <a:t>个月提高一倍，而价格下降一半；</a:t>
            </a:r>
            <a:endParaRPr lang="zh-CN" altLang="en-US" dirty="0"/>
          </a:p>
          <a:p>
            <a:r>
              <a:rPr lang="en-US" altLang="zh-CN" dirty="0"/>
              <a:t>3</a:t>
            </a:r>
            <a:r>
              <a:rPr lang="zh-CN" altLang="en-US" dirty="0"/>
              <a:t>、用一美元所能买到的计算机性能，每隔</a:t>
            </a:r>
            <a:r>
              <a:rPr lang="en-US" altLang="zh-CN" dirty="0"/>
              <a:t>18</a:t>
            </a:r>
            <a:r>
              <a:rPr lang="zh-CN" altLang="en-US" dirty="0"/>
              <a:t>个月翻两番</a:t>
            </a:r>
            <a:r>
              <a:rPr lang="zh-CN" altLang="en-US" baseline="30000" dirty="0"/>
              <a:t> </a:t>
            </a:r>
            <a:r>
              <a:rPr lang="en-US" altLang="zh-CN" baseline="30000" dirty="0"/>
              <a:t>[3]</a:t>
            </a:r>
            <a:r>
              <a:rPr lang="zh-CN" altLang="en-US" dirty="0"/>
              <a:t>  。</a:t>
            </a:r>
            <a:endParaRPr lang="zh-CN" altLang="en-US" dirty="0"/>
          </a:p>
          <a:p>
            <a:pPr eaLnBrk="1" hangingPunct="1"/>
            <a:endParaRPr lang="zh-CN" altLang="en-US" dirty="0"/>
          </a:p>
        </p:txBody>
      </p:sp>
      <p:sp>
        <p:nvSpPr>
          <p:cNvPr id="22938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DC9A102-FC8C-453D-B4EC-A4B6DC1968D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Mate60 Pro    Kirin9000S    https://www.zhihu.com/question/622937896</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p:sp>
      <p:sp>
        <p:nvSpPr>
          <p:cNvPr id="245763" name="备注占位符 2"/>
          <p:cNvSpPr>
            <a:spLocks noGrp="1"/>
          </p:cNvSpPr>
          <p:nvPr>
            <p:ph type="body" idx="1"/>
          </p:nvPr>
        </p:nvSpPr>
        <p:spPr>
          <a:noFill/>
        </p:spPr>
        <p:txBody>
          <a:bodyPr/>
          <a:lstStyle/>
          <a:p>
            <a:pPr eaLnBrk="1" hangingPunct="1"/>
            <a:endParaRPr lang="zh-CN" altLang="en-US"/>
          </a:p>
        </p:txBody>
      </p:sp>
      <p:sp>
        <p:nvSpPr>
          <p:cNvPr id="245764"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E93AF22-A167-4700-92B4-E52CEA9D9B7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p:sp>
      <p:sp>
        <p:nvSpPr>
          <p:cNvPr id="249859" name="备注占位符 2"/>
          <p:cNvSpPr>
            <a:spLocks noGrp="1"/>
          </p:cNvSpPr>
          <p:nvPr>
            <p:ph type="body" idx="1"/>
          </p:nvPr>
        </p:nvSpPr>
        <p:spPr>
          <a:noFill/>
        </p:spPr>
        <p:txBody>
          <a:bodyPr/>
          <a:lstStyle/>
          <a:p>
            <a:pPr eaLnBrk="1" hangingPunct="1"/>
            <a:endParaRPr lang="zh-CN" altLang="en-US"/>
          </a:p>
        </p:txBody>
      </p:sp>
      <p:sp>
        <p:nvSpPr>
          <p:cNvPr id="24986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B490DD-BA73-4875-B819-F37A18B24CA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p:sp>
      <p:sp>
        <p:nvSpPr>
          <p:cNvPr id="252931" name="备注占位符 2"/>
          <p:cNvSpPr>
            <a:spLocks noGrp="1"/>
          </p:cNvSpPr>
          <p:nvPr>
            <p:ph type="body" idx="1"/>
          </p:nvPr>
        </p:nvSpPr>
        <p:spPr>
          <a:noFill/>
        </p:spPr>
        <p:txBody>
          <a:bodyPr/>
          <a:lstStyle/>
          <a:p>
            <a:pPr eaLnBrk="1" hangingPunct="1"/>
            <a:endParaRPr lang="zh-CN" altLang="en-US"/>
          </a:p>
        </p:txBody>
      </p:sp>
      <p:sp>
        <p:nvSpPr>
          <p:cNvPr id="252932"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23D686-21A6-406E-AA3B-C47E57BAF1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购买计算机考虑什么？  学生电脑应用，编译</a:t>
            </a:r>
            <a:r>
              <a:rPr lang="en-US" altLang="zh-CN" dirty="0"/>
              <a:t>OS</a:t>
            </a:r>
            <a:r>
              <a:rPr lang="zh-CN" altLang="en-US" dirty="0"/>
              <a:t>内核，</a:t>
            </a:r>
            <a:r>
              <a:rPr lang="en-US" altLang="zh-CN" dirty="0" err="1"/>
              <a:t>vivado</a:t>
            </a:r>
            <a:r>
              <a:rPr lang="zh-CN" altLang="en-US" dirty="0"/>
              <a:t>，游戏。。。。教师电脑。。。。。什么最重要？？？</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GPU处理能力（TFLOPS/TOPS），CPU能力MIPS </a:t>
            </a:r>
            <a:endParaRPr lang="zh-CN" altLang="en-US"/>
          </a:p>
          <a:p>
            <a:r>
              <a:rPr lang="zh-CN" altLang="en-US"/>
              <a:t>https://zhuanlan.zhihu.com/p/337618803</a:t>
            </a:r>
            <a:endParaRPr lang="zh-CN" altLang="en-US"/>
          </a:p>
          <a:p>
            <a:r>
              <a:rPr lang="zh-CN" altLang="en-US"/>
              <a:t>https://blog.csdn.net/zaibeijixing/article/details/135425642</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编译器编译</a:t>
            </a:r>
            <a:r>
              <a:rPr lang="en-US" altLang="zh-CN" dirty="0" err="1"/>
              <a:t>os</a:t>
            </a:r>
            <a:r>
              <a:rPr lang="zh-CN" altLang="en-US" dirty="0"/>
              <a:t>内核需要用到浮点指令吗，你写的程序经常使用浮点数吗？  操作系统运行需要浮点指令吗？</a:t>
            </a:r>
            <a:endParaRPr lang="zh-CN" altLang="en-US" dirty="0"/>
          </a:p>
          <a:p>
            <a:r>
              <a:rPr lang="zh-CN" altLang="en-US">
                <a:sym typeface="+mn-ea"/>
              </a:rPr>
              <a:t>GPU处理能力（TFLOPS/TOPS），CPU能力MIPS </a:t>
            </a:r>
            <a:endParaRPr lang="zh-CN" altLang="en-US"/>
          </a:p>
          <a:p>
            <a:r>
              <a:rPr lang="zh-CN" altLang="en-US">
                <a:sym typeface="+mn-ea"/>
              </a:rPr>
              <a:t>https://zhuanlan.zhihu.com/p/337618803</a:t>
            </a:r>
            <a:endParaRPr lang="zh-CN" altLang="en-US"/>
          </a:p>
          <a:p>
            <a:r>
              <a:rPr lang="zh-CN" altLang="en-US">
                <a:sym typeface="+mn-ea"/>
              </a:rPr>
              <a:t>https://blog.csdn.net/zaibeijixing/article/details/135425642</a:t>
            </a:r>
            <a:endParaRPr lang="zh-CN" altLang="en-US"/>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深入理解计算机中存储山的概念</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不服跑个分，安安兔的例子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华为</a:t>
            </a:r>
            <a:r>
              <a:rPr lang="en-US" altLang="zh-CN" dirty="0"/>
              <a:t>3559A</a:t>
            </a:r>
            <a:r>
              <a:rPr lang="zh-CN" altLang="en-US" dirty="0"/>
              <a:t>可达</a:t>
            </a:r>
            <a:r>
              <a:rPr lang="en-US" altLang="zh-CN" dirty="0"/>
              <a:t>4T,</a:t>
            </a:r>
            <a:r>
              <a:rPr lang="zh-CN" altLang="en-US" dirty="0"/>
              <a:t>　昇腾</a:t>
            </a:r>
            <a:r>
              <a:rPr lang="en-US" altLang="zh-CN" dirty="0"/>
              <a:t>910</a:t>
            </a:r>
            <a:r>
              <a:rPr lang="zh-CN" altLang="en-US" dirty="0"/>
              <a:t>（</a:t>
            </a:r>
            <a:r>
              <a:rPr lang="en-US" altLang="zh-CN" dirty="0"/>
              <a:t>350W</a:t>
            </a:r>
            <a:r>
              <a:rPr lang="zh-CN" altLang="en-US" dirty="0"/>
              <a:t>）的半精度算力达到</a:t>
            </a:r>
            <a:r>
              <a:rPr lang="en-US" altLang="zh-CN" dirty="0"/>
              <a:t>256 TFLOPs</a:t>
            </a:r>
            <a:r>
              <a:rPr lang="zh-CN" altLang="en-US" dirty="0"/>
              <a:t>，比之前最强的英伟达</a:t>
            </a:r>
            <a:r>
              <a:rPr lang="en-US" altLang="zh-CN" dirty="0"/>
              <a:t>V100</a:t>
            </a:r>
            <a:r>
              <a:rPr lang="zh-CN" altLang="en-US" dirty="0"/>
              <a:t>（</a:t>
            </a:r>
            <a:r>
              <a:rPr lang="en-US" altLang="zh-CN" dirty="0"/>
              <a:t>300W</a:t>
            </a:r>
            <a:r>
              <a:rPr lang="zh-CN" altLang="en-US" dirty="0"/>
              <a:t>）的</a:t>
            </a:r>
            <a:r>
              <a:rPr lang="en-US" altLang="zh-CN" dirty="0"/>
              <a:t>125 TFLOPs,</a:t>
            </a:r>
            <a:r>
              <a:rPr lang="zh-CN" altLang="en-US" dirty="0"/>
              <a:t>昇腾</a:t>
            </a:r>
            <a:r>
              <a:rPr lang="en-US" altLang="zh-CN" dirty="0"/>
              <a:t>310</a:t>
            </a:r>
            <a:r>
              <a:rPr lang="zh-CN" altLang="en-US" dirty="0"/>
              <a:t>（</a:t>
            </a:r>
            <a:r>
              <a:rPr lang="en-US" altLang="zh-CN" dirty="0"/>
              <a:t>8W</a:t>
            </a:r>
            <a:r>
              <a:rPr lang="zh-CN" altLang="en-US" dirty="0"/>
              <a:t>）达</a:t>
            </a:r>
            <a:r>
              <a:rPr lang="en-US" altLang="zh-CN" dirty="0"/>
              <a:t>8T</a:t>
            </a:r>
            <a:r>
              <a:rPr lang="zh-CN" altLang="en-US" dirty="0"/>
              <a:t>，</a:t>
            </a:r>
            <a:r>
              <a:rPr lang="en-US" altLang="zh-CN" dirty="0"/>
              <a:t>V100 </a:t>
            </a:r>
            <a:r>
              <a:rPr lang="zh-CN" altLang="en-US" dirty="0"/>
              <a:t>用 </a:t>
            </a:r>
            <a:r>
              <a:rPr lang="en-US" altLang="zh-CN" dirty="0"/>
              <a:t>300W </a:t>
            </a:r>
            <a:r>
              <a:rPr lang="zh-CN" altLang="en-US" dirty="0"/>
              <a:t>功率提供了 </a:t>
            </a:r>
            <a:r>
              <a:rPr lang="en-US" altLang="zh-CN" dirty="0"/>
              <a:t>7.8TFLOPS </a:t>
            </a:r>
            <a:r>
              <a:rPr lang="zh-CN" altLang="en-US" dirty="0"/>
              <a:t>的推断算力，有 </a:t>
            </a:r>
            <a:r>
              <a:rPr lang="en-US" altLang="zh-CN" dirty="0"/>
              <a:t>210 </a:t>
            </a:r>
            <a:r>
              <a:rPr lang="zh-CN" altLang="en-US" dirty="0"/>
              <a:t>亿个晶体管，但 </a:t>
            </a:r>
            <a:r>
              <a:rPr lang="en-US" altLang="zh-CN" dirty="0"/>
              <a:t>A100</a:t>
            </a:r>
            <a:r>
              <a:rPr lang="zh-CN" altLang="en-US" dirty="0"/>
              <a:t>（</a:t>
            </a:r>
            <a:r>
              <a:rPr lang="en-US" altLang="zh-CN" dirty="0"/>
              <a:t>400W</a:t>
            </a:r>
            <a:r>
              <a:rPr lang="zh-CN" altLang="en-US" dirty="0"/>
              <a:t>）</a:t>
            </a:r>
            <a:r>
              <a:rPr lang="en-US" altLang="zh-CN" dirty="0"/>
              <a:t> </a:t>
            </a:r>
            <a:r>
              <a:rPr lang="zh-CN" altLang="en-US" dirty="0"/>
              <a:t>的算力直接是前者的 </a:t>
            </a:r>
            <a:r>
              <a:rPr lang="en-US" altLang="zh-CN" dirty="0"/>
              <a:t>20 </a:t>
            </a:r>
            <a:r>
              <a:rPr lang="zh-CN" altLang="en-US" dirty="0"/>
              <a:t>倍。</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https://blog.csdn.net/zaibeijixing/article/details/135425642</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dirty="0">
                <a:sym typeface="+mn-ea"/>
              </a:rPr>
              <a:t>华为武汉人工智能计算中心首期算力</a:t>
            </a:r>
            <a:r>
              <a:rPr lang="en-US" altLang="zh-CN" dirty="0">
                <a:sym typeface="+mn-ea"/>
              </a:rPr>
              <a:t>100PFLOPS</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华为</a:t>
            </a:r>
            <a:r>
              <a:rPr lang="en-US" altLang="zh-CN" dirty="0">
                <a:sym typeface="+mn-ea"/>
              </a:rPr>
              <a:t>3559A</a:t>
            </a:r>
            <a:r>
              <a:rPr lang="zh-CN" altLang="en-US" dirty="0">
                <a:sym typeface="+mn-ea"/>
              </a:rPr>
              <a:t>可达</a:t>
            </a:r>
            <a:r>
              <a:rPr lang="en-US" altLang="zh-CN" dirty="0">
                <a:sym typeface="+mn-ea"/>
              </a:rPr>
              <a:t>4T,</a:t>
            </a:r>
            <a:r>
              <a:rPr lang="zh-CN" altLang="en-US" dirty="0">
                <a:sym typeface="+mn-ea"/>
              </a:rPr>
              <a:t>　昇腾</a:t>
            </a:r>
            <a:r>
              <a:rPr lang="en-US" altLang="zh-CN" dirty="0">
                <a:sym typeface="+mn-ea"/>
              </a:rPr>
              <a:t>910</a:t>
            </a:r>
            <a:r>
              <a:rPr lang="zh-CN" altLang="en-US" dirty="0">
                <a:sym typeface="+mn-ea"/>
              </a:rPr>
              <a:t>Ｂ（</a:t>
            </a:r>
            <a:r>
              <a:rPr lang="en-US" altLang="zh-CN" dirty="0">
                <a:sym typeface="+mn-ea"/>
              </a:rPr>
              <a:t>400W</a:t>
            </a:r>
            <a:r>
              <a:rPr lang="zh-CN" altLang="en-US" dirty="0">
                <a:sym typeface="+mn-ea"/>
              </a:rPr>
              <a:t>）的半精度算力达到</a:t>
            </a:r>
            <a:r>
              <a:rPr lang="en-US" altLang="zh-CN" dirty="0">
                <a:sym typeface="+mn-ea"/>
              </a:rPr>
              <a:t>320 TFLOPS</a:t>
            </a:r>
            <a:r>
              <a:rPr lang="zh-CN" altLang="en-US" dirty="0">
                <a:sym typeface="+mn-ea"/>
              </a:rPr>
              <a:t>，昇腾</a:t>
            </a:r>
            <a:r>
              <a:rPr lang="en-US" altLang="zh-CN" dirty="0">
                <a:sym typeface="+mn-ea"/>
              </a:rPr>
              <a:t>310</a:t>
            </a:r>
            <a:r>
              <a:rPr lang="zh-CN" altLang="en-US" dirty="0">
                <a:sym typeface="+mn-ea"/>
              </a:rPr>
              <a:t>（</a:t>
            </a:r>
            <a:r>
              <a:rPr lang="en-US" altLang="zh-CN" dirty="0">
                <a:sym typeface="+mn-ea"/>
              </a:rPr>
              <a:t>8W</a:t>
            </a:r>
            <a:r>
              <a:rPr lang="zh-CN" altLang="en-US" dirty="0">
                <a:sym typeface="+mn-ea"/>
              </a:rPr>
              <a:t>）达</a:t>
            </a:r>
            <a:r>
              <a:rPr lang="en-US" altLang="zh-CN" dirty="0">
                <a:sym typeface="+mn-ea"/>
              </a:rPr>
              <a:t>8T</a:t>
            </a:r>
            <a:r>
              <a:rPr lang="zh-CN" altLang="en-US" dirty="0">
                <a:sym typeface="+mn-ea"/>
              </a:rPr>
              <a:t>，</a:t>
            </a:r>
            <a:r>
              <a:rPr lang="en-US" altLang="zh-CN" dirty="0">
                <a:sym typeface="+mn-ea"/>
              </a:rPr>
              <a:t>A100</a:t>
            </a:r>
            <a:r>
              <a:rPr lang="zh-CN" altLang="en-US" dirty="0">
                <a:sym typeface="+mn-ea"/>
              </a:rPr>
              <a:t>（</a:t>
            </a:r>
            <a:r>
              <a:rPr lang="en-US" altLang="zh-CN" dirty="0">
                <a:sym typeface="+mn-ea"/>
              </a:rPr>
              <a:t>400W</a:t>
            </a:r>
            <a:r>
              <a:rPr lang="zh-CN" altLang="en-US" dirty="0">
                <a:sym typeface="+mn-ea"/>
              </a:rPr>
              <a:t>）</a:t>
            </a:r>
            <a:r>
              <a:rPr lang="en-US" altLang="zh-CN" dirty="0">
                <a:sym typeface="+mn-ea"/>
              </a:rPr>
              <a:t> </a:t>
            </a:r>
            <a:r>
              <a:rPr lang="zh-CN" altLang="en-US" dirty="0">
                <a:sym typeface="+mn-ea"/>
              </a:rPr>
              <a:t>的算力</a:t>
            </a:r>
            <a:r>
              <a:rPr lang="en-US" dirty="0">
                <a:sym typeface="+mn-ea"/>
              </a:rPr>
              <a:t>624 </a:t>
            </a:r>
            <a:r>
              <a:rPr lang="en-US" altLang="zh-CN" dirty="0">
                <a:sym typeface="+mn-ea"/>
              </a:rPr>
              <a:t>TFLOPS</a:t>
            </a:r>
            <a:r>
              <a:rPr lang="zh-CN" altLang="en-US">
                <a:sym typeface="+mn-ea"/>
              </a:rPr>
              <a:t>。</a:t>
            </a:r>
            <a:endParaRPr lang="zh-CN" altLang="en-US"/>
          </a:p>
          <a:p>
            <a:r>
              <a:rPr lang="zh-CN" altLang="en-US" dirty="0">
                <a:sym typeface="+mn-ea"/>
              </a:rPr>
              <a:t>https://zhuanlan.zhihu.com/p/675351524</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dirty="0">
                <a:sym typeface="+mn-ea"/>
              </a:rPr>
              <a:t>华为武汉人工智能计算中心首期算力</a:t>
            </a:r>
            <a:r>
              <a:rPr lang="en-US" altLang="zh-CN" dirty="0">
                <a:sym typeface="+mn-ea"/>
              </a:rPr>
              <a:t>100PFLOPS</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华为</a:t>
            </a:r>
            <a:r>
              <a:rPr lang="en-US" altLang="zh-CN" dirty="0">
                <a:sym typeface="+mn-ea"/>
              </a:rPr>
              <a:t>3559A</a:t>
            </a:r>
            <a:r>
              <a:rPr lang="zh-CN" altLang="en-US" dirty="0">
                <a:sym typeface="+mn-ea"/>
              </a:rPr>
              <a:t>可达</a:t>
            </a:r>
            <a:r>
              <a:rPr lang="en-US" altLang="zh-CN" dirty="0">
                <a:sym typeface="+mn-ea"/>
              </a:rPr>
              <a:t>4T,</a:t>
            </a:r>
            <a:r>
              <a:rPr lang="zh-CN" altLang="en-US" dirty="0">
                <a:sym typeface="+mn-ea"/>
              </a:rPr>
              <a:t>　昇腾</a:t>
            </a:r>
            <a:r>
              <a:rPr lang="en-US" altLang="zh-CN" dirty="0">
                <a:sym typeface="+mn-ea"/>
              </a:rPr>
              <a:t>910</a:t>
            </a:r>
            <a:r>
              <a:rPr lang="zh-CN" altLang="en-US" dirty="0">
                <a:sym typeface="+mn-ea"/>
              </a:rPr>
              <a:t>Ｂ（</a:t>
            </a:r>
            <a:r>
              <a:rPr lang="en-US" altLang="zh-CN" dirty="0">
                <a:sym typeface="+mn-ea"/>
              </a:rPr>
              <a:t>400W</a:t>
            </a:r>
            <a:r>
              <a:rPr lang="zh-CN" altLang="en-US" dirty="0">
                <a:sym typeface="+mn-ea"/>
              </a:rPr>
              <a:t>）的半精度算力达到</a:t>
            </a:r>
            <a:r>
              <a:rPr lang="en-US" altLang="zh-CN" dirty="0">
                <a:sym typeface="+mn-ea"/>
              </a:rPr>
              <a:t>320 TFLOPS</a:t>
            </a:r>
            <a:r>
              <a:rPr lang="zh-CN" altLang="en-US" dirty="0">
                <a:sym typeface="+mn-ea"/>
              </a:rPr>
              <a:t>，昇腾</a:t>
            </a:r>
            <a:r>
              <a:rPr lang="en-US" altLang="zh-CN" dirty="0">
                <a:sym typeface="+mn-ea"/>
              </a:rPr>
              <a:t>310</a:t>
            </a:r>
            <a:r>
              <a:rPr lang="zh-CN" altLang="en-US" dirty="0">
                <a:sym typeface="+mn-ea"/>
              </a:rPr>
              <a:t>（</a:t>
            </a:r>
            <a:r>
              <a:rPr lang="en-US" altLang="zh-CN" dirty="0">
                <a:sym typeface="+mn-ea"/>
              </a:rPr>
              <a:t>8W</a:t>
            </a:r>
            <a:r>
              <a:rPr lang="zh-CN" altLang="en-US" dirty="0">
                <a:sym typeface="+mn-ea"/>
              </a:rPr>
              <a:t>）达</a:t>
            </a:r>
            <a:r>
              <a:rPr lang="en-US" altLang="zh-CN" dirty="0">
                <a:sym typeface="+mn-ea"/>
              </a:rPr>
              <a:t>8T</a:t>
            </a:r>
            <a:r>
              <a:rPr lang="zh-CN" altLang="en-US" dirty="0">
                <a:sym typeface="+mn-ea"/>
              </a:rPr>
              <a:t>，</a:t>
            </a:r>
            <a:r>
              <a:rPr lang="en-US" altLang="zh-CN" dirty="0">
                <a:sym typeface="+mn-ea"/>
              </a:rPr>
              <a:t>A100</a:t>
            </a:r>
            <a:r>
              <a:rPr lang="zh-CN" altLang="en-US" dirty="0">
                <a:sym typeface="+mn-ea"/>
              </a:rPr>
              <a:t>（</a:t>
            </a:r>
            <a:r>
              <a:rPr lang="en-US" altLang="zh-CN" dirty="0">
                <a:sym typeface="+mn-ea"/>
              </a:rPr>
              <a:t>400W</a:t>
            </a:r>
            <a:r>
              <a:rPr lang="zh-CN" altLang="en-US" dirty="0">
                <a:sym typeface="+mn-ea"/>
              </a:rPr>
              <a:t>）</a:t>
            </a:r>
            <a:r>
              <a:rPr lang="en-US" altLang="zh-CN" dirty="0">
                <a:sym typeface="+mn-ea"/>
              </a:rPr>
              <a:t> </a:t>
            </a:r>
            <a:r>
              <a:rPr lang="zh-CN" altLang="en-US" dirty="0">
                <a:sym typeface="+mn-ea"/>
              </a:rPr>
              <a:t>的算力</a:t>
            </a:r>
            <a:r>
              <a:rPr lang="en-US" dirty="0">
                <a:sym typeface="+mn-ea"/>
              </a:rPr>
              <a:t>624 </a:t>
            </a:r>
            <a:r>
              <a:rPr lang="en-US" altLang="zh-CN" dirty="0">
                <a:sym typeface="+mn-ea"/>
              </a:rPr>
              <a:t>TFLOPS</a:t>
            </a:r>
            <a:r>
              <a:rPr lang="zh-CN" altLang="en-US">
                <a:sym typeface="+mn-ea"/>
              </a:rPr>
              <a:t>。</a:t>
            </a:r>
            <a:endParaRPr lang="zh-CN" altLang="en-US"/>
          </a:p>
          <a:p>
            <a:r>
              <a:rPr lang="zh-CN" altLang="en-US" dirty="0">
                <a:sym typeface="+mn-ea"/>
              </a:rPr>
              <a:t>https://zhuanlan.zhihu.com/p/675351524</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Wintel</a:t>
            </a:r>
            <a:r>
              <a:rPr lang="zh-CN" altLang="en-US" dirty="0"/>
              <a:t>联盟双寡头，中兴事件，华为事件，</a:t>
            </a:r>
            <a:r>
              <a:rPr lang="en-US" altLang="zh-CN" dirty="0"/>
              <a:t>google</a:t>
            </a:r>
            <a:r>
              <a:rPr lang="zh-CN" altLang="en-US" dirty="0"/>
              <a:t>，</a:t>
            </a:r>
            <a:r>
              <a:rPr lang="en-US" altLang="zh-CN" dirty="0"/>
              <a:t>arm</a:t>
            </a:r>
            <a:r>
              <a:rPr lang="zh-CN" altLang="en-US" dirty="0"/>
              <a:t>断供，国家战略，吾辈仍需共同努力</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p:sp>
      <p:sp>
        <p:nvSpPr>
          <p:cNvPr id="156675" name="备注占位符 2"/>
          <p:cNvSpPr>
            <a:spLocks noGrp="1"/>
          </p:cNvSpPr>
          <p:nvPr>
            <p:ph type="body" idx="1"/>
          </p:nvPr>
        </p:nvSpPr>
        <p:spPr>
          <a:noFill/>
        </p:spPr>
        <p:txBody>
          <a:bodyPr/>
          <a:lstStyle/>
          <a:p>
            <a:pPr eaLnBrk="1" hangingPunct="1"/>
            <a:endParaRPr lang="zh-CN" altLang="en-US"/>
          </a:p>
        </p:txBody>
      </p:sp>
      <p:sp>
        <p:nvSpPr>
          <p:cNvPr id="156676"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1424CB9-DE3C-4C4C-885C-49CE23ECD2A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华为武汉人工智能计算中心首期算力</a:t>
            </a:r>
            <a:r>
              <a:rPr lang="en-US" altLang="zh-CN" dirty="0"/>
              <a:t>100P</a:t>
            </a:r>
            <a:r>
              <a:rPr lang="zh-CN" altLang="en-US" dirty="0"/>
              <a:t>　</a:t>
            </a:r>
            <a:r>
              <a:rPr lang="en-US" altLang="zh-CN" dirty="0"/>
              <a:t>FLOPS</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昇腾</a:t>
            </a:r>
            <a:r>
              <a:rPr lang="en-US" altLang="zh-CN" dirty="0"/>
              <a:t>910</a:t>
            </a:r>
            <a:r>
              <a:rPr lang="zh-CN" altLang="en-US" dirty="0"/>
              <a:t>（</a:t>
            </a:r>
            <a:r>
              <a:rPr lang="en-US" altLang="zh-CN" dirty="0"/>
              <a:t>350W</a:t>
            </a:r>
            <a:r>
              <a:rPr lang="zh-CN" altLang="en-US" dirty="0"/>
              <a:t>）的半精度算力达到</a:t>
            </a:r>
            <a:r>
              <a:rPr lang="en-US" altLang="zh-CN" dirty="0"/>
              <a:t>256 TFLOPs</a:t>
            </a:r>
            <a:r>
              <a:rPr lang="zh-CN" altLang="en-US" dirty="0"/>
              <a:t>，比之前最强的英伟达</a:t>
            </a:r>
            <a:r>
              <a:rPr lang="en-US" altLang="zh-CN" dirty="0"/>
              <a:t>V100</a:t>
            </a:r>
            <a:r>
              <a:rPr lang="zh-CN" altLang="en-US" dirty="0"/>
              <a:t>（</a:t>
            </a:r>
            <a:r>
              <a:rPr lang="en-US" altLang="zh-CN" dirty="0"/>
              <a:t>300W</a:t>
            </a:r>
            <a:r>
              <a:rPr lang="zh-CN" altLang="en-US" dirty="0"/>
              <a:t>）的</a:t>
            </a:r>
            <a:r>
              <a:rPr lang="en-US" altLang="zh-CN" dirty="0"/>
              <a:t>125 TFLOPs,</a:t>
            </a:r>
            <a:r>
              <a:rPr lang="zh-CN" altLang="en-US" dirty="0"/>
              <a:t>昇腾</a:t>
            </a:r>
            <a:r>
              <a:rPr lang="en-US" altLang="zh-CN" dirty="0"/>
              <a:t>310</a:t>
            </a:r>
            <a:r>
              <a:rPr lang="zh-CN" altLang="en-US" dirty="0"/>
              <a:t>（</a:t>
            </a:r>
            <a:r>
              <a:rPr lang="en-US" altLang="zh-CN" dirty="0"/>
              <a:t>8W</a:t>
            </a:r>
            <a:r>
              <a:rPr lang="zh-CN" altLang="en-US" dirty="0"/>
              <a:t>）达</a:t>
            </a:r>
            <a:r>
              <a:rPr lang="en-US" altLang="zh-CN" dirty="0"/>
              <a:t>8T</a:t>
            </a:r>
            <a:r>
              <a:rPr lang="zh-CN" altLang="en-US" dirty="0"/>
              <a:t>，</a:t>
            </a:r>
            <a:r>
              <a:rPr lang="en-US" altLang="zh-CN" dirty="0"/>
              <a:t>V100 </a:t>
            </a:r>
            <a:r>
              <a:rPr lang="zh-CN" altLang="en-US" dirty="0"/>
              <a:t>用 </a:t>
            </a:r>
            <a:r>
              <a:rPr lang="en-US" altLang="zh-CN" dirty="0"/>
              <a:t>300W </a:t>
            </a:r>
            <a:r>
              <a:rPr lang="zh-CN" altLang="en-US" dirty="0"/>
              <a:t>功率提供了 </a:t>
            </a:r>
            <a:r>
              <a:rPr lang="en-US" altLang="zh-CN" dirty="0"/>
              <a:t>7.8TFLOPS </a:t>
            </a:r>
            <a:r>
              <a:rPr lang="zh-CN" altLang="en-US" dirty="0"/>
              <a:t>的推断算力，有 </a:t>
            </a:r>
            <a:r>
              <a:rPr lang="en-US" altLang="zh-CN" dirty="0"/>
              <a:t>210 </a:t>
            </a:r>
            <a:r>
              <a:rPr lang="zh-CN" altLang="en-US" dirty="0"/>
              <a:t>亿个晶体管，但 </a:t>
            </a:r>
            <a:r>
              <a:rPr lang="en-US" altLang="zh-CN" dirty="0"/>
              <a:t>A100</a:t>
            </a:r>
            <a:r>
              <a:rPr lang="zh-CN" altLang="en-US" dirty="0"/>
              <a:t>（</a:t>
            </a:r>
            <a:r>
              <a:rPr lang="en-US" altLang="zh-CN" dirty="0"/>
              <a:t>400W</a:t>
            </a:r>
            <a:r>
              <a:rPr lang="zh-CN" altLang="en-US" dirty="0"/>
              <a:t>）</a:t>
            </a:r>
            <a:r>
              <a:rPr lang="en-US" altLang="zh-CN" dirty="0"/>
              <a:t> </a:t>
            </a:r>
            <a:r>
              <a:rPr lang="zh-CN" altLang="en-US" dirty="0"/>
              <a:t>的算力直接是前者的 </a:t>
            </a:r>
            <a:r>
              <a:rPr lang="en-US" altLang="zh-CN" dirty="0"/>
              <a:t>20 </a:t>
            </a:r>
            <a:r>
              <a:rPr lang="zh-CN" altLang="en-US"/>
              <a:t>倍。</a:t>
            </a:r>
            <a:endParaRPr lang="zh-CN" altLang="en-US"/>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Ada</a:t>
            </a:r>
            <a:r>
              <a:rPr lang="zh-CN" altLang="en-US" dirty="0"/>
              <a:t>语言</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p:sp>
      <p:sp>
        <p:nvSpPr>
          <p:cNvPr id="165891" name="备注占位符 2"/>
          <p:cNvSpPr>
            <a:spLocks noGrp="1"/>
          </p:cNvSpPr>
          <p:nvPr>
            <p:ph type="body" idx="1"/>
          </p:nvPr>
        </p:nvSpPr>
        <p:spPr>
          <a:noFill/>
        </p:spPr>
        <p:txBody>
          <a:bodyPr/>
          <a:lstStyle/>
          <a:p>
            <a:pPr eaLnBrk="1" hangingPunct="1"/>
            <a:r>
              <a:rPr lang="zh-CN" altLang="en-US" dirty="0">
                <a:solidFill>
                  <a:srgbClr val="000000"/>
                </a:solidFill>
                <a:effectLst/>
                <a:latin typeface="Optima-Regular"/>
              </a:rPr>
              <a:t>威廉</a:t>
            </a:r>
            <a:r>
              <a:rPr lang="en-US" altLang="zh-CN" dirty="0">
                <a:solidFill>
                  <a:srgbClr val="000000"/>
                </a:solidFill>
                <a:effectLst/>
                <a:latin typeface="Optima-Regular"/>
              </a:rPr>
              <a:t>·</a:t>
            </a:r>
            <a:r>
              <a:rPr lang="zh-CN" altLang="en-US" dirty="0">
                <a:solidFill>
                  <a:srgbClr val="000000"/>
                </a:solidFill>
                <a:effectLst/>
                <a:latin typeface="Optima-Regular"/>
              </a:rPr>
              <a:t>汤姆森（</a:t>
            </a:r>
            <a:r>
              <a:rPr lang="en-US" altLang="zh-CN" dirty="0" err="1">
                <a:solidFill>
                  <a:srgbClr val="000000"/>
                </a:solidFill>
                <a:effectLst/>
                <a:latin typeface="Optima-Regular"/>
              </a:rPr>
              <a:t>WilliamThomson</a:t>
            </a:r>
            <a:r>
              <a:rPr lang="zh-CN" altLang="en-US" dirty="0">
                <a:solidFill>
                  <a:srgbClr val="000000"/>
                </a:solidFill>
                <a:effectLst/>
                <a:latin typeface="Optima-Regular"/>
              </a:rPr>
              <a:t>，即后来的开尔文勋爵）</a:t>
            </a:r>
            <a:endParaRPr lang="zh-CN" altLang="en-US" dirty="0"/>
          </a:p>
        </p:txBody>
      </p:sp>
      <p:sp>
        <p:nvSpPr>
          <p:cNvPr id="165892"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9785F7E-4707-4C62-B104-67159BFC3E7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p:sp>
      <p:sp>
        <p:nvSpPr>
          <p:cNvPr id="169987" name="备注占位符 2"/>
          <p:cNvSpPr>
            <a:spLocks noGrp="1"/>
          </p:cNvSpPr>
          <p:nvPr>
            <p:ph type="body" idx="1"/>
          </p:nvPr>
        </p:nvSpPr>
        <p:spPr>
          <a:noFill/>
        </p:spPr>
        <p:txBody>
          <a:bodyPr/>
          <a:lstStyle/>
          <a:p>
            <a:pPr eaLnBrk="1" hangingPunct="1"/>
            <a:endParaRPr lang="zh-CN" altLang="en-US"/>
          </a:p>
        </p:txBody>
      </p:sp>
      <p:sp>
        <p:nvSpPr>
          <p:cNvPr id="169988"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86181-C0A6-44A9-8A87-3EA9C6E899E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p:sp>
      <p:sp>
        <p:nvSpPr>
          <p:cNvPr id="173059" name="备注占位符 2"/>
          <p:cNvSpPr>
            <a:spLocks noGrp="1"/>
          </p:cNvSpPr>
          <p:nvPr>
            <p:ph type="body" idx="1"/>
          </p:nvPr>
        </p:nvSpPr>
        <p:spPr>
          <a:noFill/>
        </p:spPr>
        <p:txBody>
          <a:bodyPr/>
          <a:lstStyle/>
          <a:p>
            <a:pPr eaLnBrk="1" hangingPunct="1"/>
            <a:endParaRPr lang="zh-CN" altLang="en-US"/>
          </a:p>
        </p:txBody>
      </p:sp>
      <p:sp>
        <p:nvSpPr>
          <p:cNvPr id="173060"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45CFFF-3A13-4E4E-8A1D-0C7BD50EB8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p:sp>
      <p:sp>
        <p:nvSpPr>
          <p:cNvPr id="182275" name="备注占位符 2"/>
          <p:cNvSpPr>
            <a:spLocks noGrp="1"/>
          </p:cNvSpPr>
          <p:nvPr>
            <p:ph type="body" idx="1"/>
          </p:nvPr>
        </p:nvSpPr>
        <p:spPr>
          <a:noFill/>
        </p:spPr>
        <p:txBody>
          <a:bodyPr/>
          <a:lstStyle/>
          <a:p>
            <a:pPr eaLnBrk="1" hangingPunct="1"/>
            <a:endParaRPr lang="zh-CN" altLang="en-US"/>
          </a:p>
        </p:txBody>
      </p:sp>
      <p:sp>
        <p:nvSpPr>
          <p:cNvPr id="182276" name="灯片编号占位符 3"/>
          <p:cNvSpPr>
            <a:spLocks noGrp="1"/>
          </p:cNvSpPr>
          <p:nvPr>
            <p:ph type="sldNum" sz="quarter" idx="5"/>
          </p:nvPr>
        </p:nvSpPr>
        <p:spPr>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771E358-4D0A-41F4-B5F6-A084B968F91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gn="just">
              <a:lnSpc>
                <a:spcPct val="120000"/>
              </a:lnSpc>
              <a:buClr>
                <a:srgbClr val="FFC000"/>
              </a:buClr>
              <a:buFont typeface="Wingdings" panose="05000000000000000000" pitchFamily="2" charset="2"/>
              <a:buChar char="n"/>
              <a:defRPr sz="2400">
                <a:latin typeface="+mn-ea"/>
                <a:ea typeface="+mn-ea"/>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anose="05000000000000000000"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99392"/>
            <a:ext cx="10668000" cy="1216025"/>
          </a:xfrm>
        </p:spPr>
        <p:txBody>
          <a:bodyPr/>
          <a:lstStyle/>
          <a:p>
            <a:r>
              <a:rPr lang="zh-CN" altLang="en-US" dirty="0"/>
              <a:t>单击此处编辑母版标题样式</a:t>
            </a:r>
            <a:endParaRPr lang="zh-CN" altLang="en-US" dirty="0"/>
          </a:p>
        </p:txBody>
      </p:sp>
      <p:sp>
        <p:nvSpPr>
          <p:cNvPr id="3" name="图表占位符 2"/>
          <p:cNvSpPr>
            <a:spLocks noGrp="1"/>
          </p:cNvSpPr>
          <p:nvPr>
            <p:ph type="chart" idx="1"/>
          </p:nvPr>
        </p:nvSpPr>
        <p:spPr>
          <a:xfrm>
            <a:off x="719403" y="980728"/>
            <a:ext cx="10668000" cy="4267200"/>
          </a:xfrm>
        </p:spPr>
        <p:txBody>
          <a:bodyPr/>
          <a:lstStyle/>
          <a:p>
            <a:pPr lvl="0"/>
            <a:endParaRPr lang="zh-CN" altLang="en-US" noProof="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91281"/>
            <a:ext cx="10668000" cy="1216025"/>
          </a:xfrm>
        </p:spPr>
        <p:txBody>
          <a:bodyPr/>
          <a:lstStyle/>
          <a:p>
            <a:r>
              <a:rPr lang="zh-CN" altLang="en-US" dirty="0"/>
              <a:t>单击此处编辑母版标题样式</a:t>
            </a:r>
            <a:endParaRPr lang="zh-CN" altLang="en-US" dirty="0"/>
          </a:p>
        </p:txBody>
      </p:sp>
      <p:sp>
        <p:nvSpPr>
          <p:cNvPr id="3" name="内容占位符 2"/>
          <p:cNvSpPr>
            <a:spLocks noGrp="1"/>
          </p:cNvSpPr>
          <p:nvPr>
            <p:ph sz="quarter" idx="1"/>
          </p:nvPr>
        </p:nvSpPr>
        <p:spPr>
          <a:xfrm>
            <a:off x="755651" y="1752600"/>
            <a:ext cx="5232400" cy="20574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quarter" idx="2"/>
          </p:nvPr>
        </p:nvSpPr>
        <p:spPr>
          <a:xfrm>
            <a:off x="6191251" y="17526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7556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61912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a:xfrm>
            <a:off x="4572000" y="6248400"/>
            <a:ext cx="2641600" cy="476250"/>
          </a:xfrm>
          <a:prstGeom prst="rect">
            <a:avLst/>
          </a:prstGeom>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p:txBody>
          <a:bodyPr/>
          <a:lstStyle>
            <a:lvl1pPr>
              <a:defRPr/>
            </a:lvl1pPr>
          </a:lstStyle>
          <a:p>
            <a:pPr>
              <a:defRPr/>
            </a:pPr>
            <a:fld id="{C3136285-3C6A-4A93-8657-E500CB968B1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4" Type="http://schemas.openxmlformats.org/officeDocument/2006/relationships/theme" Target="../theme/theme6.xml"/><Relationship Id="rId13" Type="http://schemas.openxmlformats.org/officeDocument/2006/relationships/image" Target="../media/image2.png"/><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slideLayout" Target="../slideLayouts/slideLayout61.xml"/><Relationship Id="rId7" Type="http://schemas.openxmlformats.org/officeDocument/2006/relationships/slideLayout" Target="../slideLayouts/slideLayout60.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0" Type="http://schemas.openxmlformats.org/officeDocument/2006/relationships/theme" Target="../theme/theme7.xml"/><Relationship Id="rId1" Type="http://schemas.openxmlformats.org/officeDocument/2006/relationships/slideLayout" Target="../slideLayouts/slideLayout54.xml"/></Relationships>
</file>

<file path=ppt/slideMasters/_rels/slideMaster8.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slideLayout" Target="../slideLayouts/slideLayout69.xml"/><Relationship Id="rId7" Type="http://schemas.openxmlformats.org/officeDocument/2006/relationships/slideLayout" Target="../slideLayouts/slideLayout68.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3" Type="http://schemas.openxmlformats.org/officeDocument/2006/relationships/slideLayout" Target="../slideLayouts/slideLayout64.xml"/><Relationship Id="rId2" Type="http://schemas.openxmlformats.org/officeDocument/2006/relationships/slideLayout" Target="../slideLayouts/slideLayout63.xml"/><Relationship Id="rId11" Type="http://schemas.openxmlformats.org/officeDocument/2006/relationships/theme" Target="../theme/theme8.xml"/><Relationship Id="rId10" Type="http://schemas.openxmlformats.org/officeDocument/2006/relationships/image" Target="../media/image3.png"/><Relationship Id="rId1"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lstStyle>
            <a:lvl1pPr algn="l">
              <a:defRPr sz="1200" i="0">
                <a:solidFill>
                  <a:srgbClr val="898989"/>
                </a:solidFill>
                <a:latin typeface="微软雅黑" panose="020B0503020204020204" pitchFamily="34" charset="-122"/>
                <a:ea typeface="微软雅黑" panose="020B0503020204020204" pitchFamily="34" charset="-122"/>
              </a:defRPr>
            </a:lvl1pPr>
          </a:lstStyle>
          <a:p>
            <a:pPr>
              <a:defRPr/>
            </a:pPr>
            <a:fld id="{B1F97EB9-7652-462B-90E9-768B5D23F71B}" type="datetime1">
              <a:rPr lang="zh-CN" altLang="en-US" smtClean="0"/>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lstStyle>
            <a:lvl1pPr algn="ctr">
              <a:defRPr sz="1200" i="0">
                <a:solidFill>
                  <a:srgbClr val="898989"/>
                </a:solidFill>
                <a:latin typeface="微软雅黑" panose="020B0503020204020204" pitchFamily="34" charset="-122"/>
                <a:ea typeface="微软雅黑" panose="020B0503020204020204"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2pPr>
      <a:lvl3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3pPr>
      <a:lvl4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4pPr>
      <a:lvl5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5pPr>
      <a:lvl6pPr marL="4572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6pPr>
      <a:lvl7pPr marL="9144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7pPr>
      <a:lvl8pPr marL="13716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8pPr>
      <a:lvl9pPr marL="18288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9"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37.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46.jpeg"/><Relationship Id="rId1" Type="http://schemas.openxmlformats.org/officeDocument/2006/relationships/image" Target="../media/image4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17.wmf"/><Relationship Id="rId3" Type="http://schemas.openxmlformats.org/officeDocument/2006/relationships/image" Target="../media/image16.png"/><Relationship Id="rId2" Type="http://schemas.microsoft.com/office/2007/relationships/hdphoto" Target="../media/image15.wdp"/><Relationship Id="rId1" Type="http://schemas.openxmlformats.org/officeDocument/2006/relationships/image" Target="../media/image14.png"/></Relationships>
</file>

<file path=ppt/slides/_rels/slide20.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55.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62.jpeg"/><Relationship Id="rId1" Type="http://schemas.openxmlformats.org/officeDocument/2006/relationships/image" Target="../media/image6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jpeg"/><Relationship Id="rId3" Type="http://schemas.openxmlformats.org/officeDocument/2006/relationships/image" Target="../media/image72.jpeg"/><Relationship Id="rId2" Type="http://schemas.openxmlformats.org/officeDocument/2006/relationships/image" Target="../media/image31.jpeg"/><Relationship Id="rId1" Type="http://schemas.openxmlformats.org/officeDocument/2006/relationships/image" Target="../media/image71.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jpeg"/><Relationship Id="rId2" Type="http://schemas.openxmlformats.org/officeDocument/2006/relationships/image" Target="../media/image31.jpeg"/><Relationship Id="rId1" Type="http://schemas.openxmlformats.org/officeDocument/2006/relationships/image" Target="../media/image74.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jpeg"/><Relationship Id="rId1"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79.jpeg"/><Relationship Id="rId1" Type="http://schemas.openxmlformats.org/officeDocument/2006/relationships/image" Target="../media/image78.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1.jpeg"/><Relationship Id="rId1" Type="http://schemas.openxmlformats.org/officeDocument/2006/relationships/image" Target="../media/image80.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82.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image" Target="../media/image86.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jpeg"/><Relationship Id="rId1" Type="http://schemas.openxmlformats.org/officeDocument/2006/relationships/image" Target="../media/image89.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93.jpeg"/><Relationship Id="rId1" Type="http://schemas.openxmlformats.org/officeDocument/2006/relationships/image" Target="../media/image92.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96.jpeg"/><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image" Target="../media/image31.jpe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100.jpe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jpeg"/><Relationship Id="rId1" Type="http://schemas.openxmlformats.org/officeDocument/2006/relationships/image" Target="../media/image101.jpe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5.jpeg"/><Relationship Id="rId3" Type="http://schemas.openxmlformats.org/officeDocument/2006/relationships/image" Target="../media/image31.jpeg"/><Relationship Id="rId2" Type="http://schemas.openxmlformats.org/officeDocument/2006/relationships/image" Target="../media/image104.png"/><Relationship Id="rId1" Type="http://schemas.openxmlformats.org/officeDocument/2006/relationships/image" Target="../media/image103.png"/></Relationships>
</file>

<file path=ppt/slides/_rels/slide46.xml.rels><?xml version="1.0" encoding="UTF-8" standalone="yes"?>
<Relationships xmlns="http://schemas.openxmlformats.org/package/2006/relationships"><Relationship Id="rId9" Type="http://schemas.openxmlformats.org/officeDocument/2006/relationships/image" Target="../media/image113.jpeg"/><Relationship Id="rId8" Type="http://schemas.openxmlformats.org/officeDocument/2006/relationships/image" Target="../media/image112.jpeg"/><Relationship Id="rId7" Type="http://schemas.openxmlformats.org/officeDocument/2006/relationships/image" Target="../media/image111.jpeg"/><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108.jpeg"/><Relationship Id="rId3" Type="http://schemas.openxmlformats.org/officeDocument/2006/relationships/image" Target="../media/image107.jpeg"/><Relationship Id="rId2" Type="http://schemas.openxmlformats.org/officeDocument/2006/relationships/image" Target="../media/image106.jpeg"/><Relationship Id="rId11" Type="http://schemas.openxmlformats.org/officeDocument/2006/relationships/notesSlide" Target="../notesSlides/notesSlide17.xml"/><Relationship Id="rId10" Type="http://schemas.openxmlformats.org/officeDocument/2006/relationships/slideLayout" Target="../slideLayouts/slideLayout2.xml"/><Relationship Id="rId1" Type="http://schemas.openxmlformats.org/officeDocument/2006/relationships/image" Target="../media/image31.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image" Target="../media/image31.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jpeg"/><Relationship Id="rId1" Type="http://schemas.openxmlformats.org/officeDocument/2006/relationships/image" Target="../media/image116.jpe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19.jpeg"/><Relationship Id="rId1" Type="http://schemas.openxmlformats.org/officeDocument/2006/relationships/image" Target="../media/image118.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pn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4.jpeg"/><Relationship Id="rId4" Type="http://schemas.openxmlformats.org/officeDocument/2006/relationships/image" Target="../media/image123.jpeg"/><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image" Target="../media/image120.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127.png"/><Relationship Id="rId1" Type="http://schemas.openxmlformats.org/officeDocument/2006/relationships/image" Target="../media/image126.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35.jpeg"/><Relationship Id="rId1" Type="http://schemas.openxmlformats.org/officeDocument/2006/relationships/image" Target="../media/image134.jpeg"/></Relationships>
</file>

<file path=ppt/slides/_rels/slide61.xml.rels><?xml version="1.0" encoding="UTF-8" standalone="yes"?>
<Relationships xmlns="http://schemas.openxmlformats.org/package/2006/relationships"><Relationship Id="rId9" Type="http://schemas.openxmlformats.org/officeDocument/2006/relationships/image" Target="../media/image144.png"/><Relationship Id="rId8" Type="http://schemas.openxmlformats.org/officeDocument/2006/relationships/image" Target="../media/image143.jpe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GIF"/><Relationship Id="rId10" Type="http://schemas.openxmlformats.org/officeDocument/2006/relationships/slideLayout" Target="../slideLayouts/slideLayout2.xml"/><Relationship Id="rId1" Type="http://schemas.openxmlformats.org/officeDocument/2006/relationships/image" Target="../media/image136.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image" Target="../media/image1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48.wmf"/><Relationship Id="rId1" Type="http://schemas.openxmlformats.org/officeDocument/2006/relationships/oleObject" Target="../embeddings/oleObject2.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hyperlink" Target="http://www.sliderule.com.cn/images/map/faber%201-98m-z.gif" TargetMode="Externa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50.jpe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3.png"/><Relationship Id="rId1" Type="http://schemas.openxmlformats.org/officeDocument/2006/relationships/image" Target="../media/image152.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6.png"/><Relationship Id="rId1" Type="http://schemas.openxmlformats.org/officeDocument/2006/relationships/image" Target="../media/image15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160.jpeg"/><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hyperlink" Target="http://baike.baidu.com/view/1818373.ht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50.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hyperlink" Target="https://www.top500.org/" TargetMode="Externa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63.jpe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167.webp"/></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168.webp"/></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170.png"/><Relationship Id="rId1" Type="http://schemas.openxmlformats.org/officeDocument/2006/relationships/image" Target="../media/image169.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2"/>
          <a:stretch>
            <a:fillRect/>
          </a:stretch>
        </p:blipFill>
        <p:spPr>
          <a:xfrm>
            <a:off x="619125" y="5093970"/>
            <a:ext cx="8743950" cy="1162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Pascal </a:t>
            </a:r>
            <a:r>
              <a:rPr lang="zh-CN" altLang="en-US" dirty="0"/>
              <a:t>机械加法机   </a:t>
            </a:r>
            <a:r>
              <a:rPr lang="en-US" altLang="zh-CN" dirty="0"/>
              <a:t>1642</a:t>
            </a:r>
            <a:endParaRPr lang="zh-CN" altLang="en-US" dirty="0"/>
          </a:p>
        </p:txBody>
      </p:sp>
      <p:sp>
        <p:nvSpPr>
          <p:cNvPr id="4" name="Rectangle 2" descr="栎木"/>
          <p:cNvSpPr>
            <a:spLocks noChangeArrowheads="1"/>
          </p:cNvSpPr>
          <p:nvPr/>
        </p:nvSpPr>
        <p:spPr bwMode="auto">
          <a:xfrm>
            <a:off x="7091916" y="2408349"/>
            <a:ext cx="3594100" cy="3581400"/>
          </a:xfrm>
          <a:prstGeom prst="rect">
            <a:avLst/>
          </a:prstGeom>
          <a:blipFill dpi="0" rotWithShape="1">
            <a:blip r:embed="rId1" cstate="print"/>
            <a:srcRect/>
            <a:tile tx="0" ty="0" sx="100000" sy="100000" flip="none" algn="tl"/>
          </a:blipFill>
          <a:ln w="9525">
            <a:miter lim="800000"/>
          </a:ln>
          <a:scene3d>
            <a:camera prst="legacyObliqueTopRight"/>
            <a:lightRig rig="legacyFlat3" dir="b"/>
          </a:scene3d>
          <a:sp3d extrusionH="125400" prstMaterial="legacyMatte">
            <a:bevelT w="13500" h="13500" prst="angle"/>
            <a:bevelB w="13500" h="13500" prst="angle"/>
            <a:extrusionClr>
              <a:srgbClr val="FFCC99"/>
            </a:extrusionClr>
          </a:sp3d>
        </p:spPr>
        <p:txBody>
          <a:bodyPr wrap="none" tIns="72000" anchor="ctr">
            <a:flatTx/>
          </a:bodyPr>
          <a:lstStyle/>
          <a:p>
            <a:pPr algn="r" fontAlgn="base">
              <a:spcBef>
                <a:spcPct val="0"/>
              </a:spcBef>
              <a:spcAft>
                <a:spcPct val="0"/>
              </a:spcAft>
            </a:pPr>
            <a:endParaRPr lang="zh-CN" altLang="zh-CN" sz="1200" i="1">
              <a:solidFill>
                <a:srgbClr val="0000FF"/>
              </a:solidFill>
              <a:latin typeface="Verdana" panose="020B0604030504040204" pitchFamily="34" charset="0"/>
              <a:ea typeface="华文细黑" panose="02010600040101010101" pitchFamily="2" charset="-122"/>
            </a:endParaRPr>
          </a:p>
        </p:txBody>
      </p:sp>
      <p:sp>
        <p:nvSpPr>
          <p:cNvPr id="5" name="Rectangle 5"/>
          <p:cNvSpPr>
            <a:spLocks noChangeArrowheads="1"/>
          </p:cNvSpPr>
          <p:nvPr/>
        </p:nvSpPr>
        <p:spPr bwMode="auto">
          <a:xfrm>
            <a:off x="914400" y="3429000"/>
            <a:ext cx="6454400" cy="2365744"/>
          </a:xfrm>
          <a:prstGeom prst="rect">
            <a:avLst/>
          </a:prstGeom>
          <a:noFill/>
          <a:ln w="9525">
            <a:noFill/>
            <a:miter lim="800000"/>
          </a:ln>
        </p:spPr>
        <p:txBody>
          <a:bodyPr/>
          <a:lstStyle/>
          <a:p>
            <a:pPr marL="342900" indent="-342900" fontAlgn="base">
              <a:lnSpc>
                <a:spcPct val="150000"/>
              </a:lnSpc>
              <a:spcBef>
                <a:spcPct val="20000"/>
              </a:spcBef>
              <a:spcAft>
                <a:spcPct val="0"/>
              </a:spcAft>
              <a:buClr>
                <a:srgbClr val="FFC000"/>
              </a:buClr>
              <a:buFont typeface="Wingdings" panose="05000000000000000000" pitchFamily="2" charset="2"/>
              <a:buChar char="n"/>
            </a:pPr>
            <a:r>
              <a:rPr lang="zh-CN" altLang="en-US" sz="2400" dirty="0">
                <a:solidFill>
                  <a:srgbClr val="000000"/>
                </a:solidFill>
                <a:latin typeface="微软雅黑" panose="020B0503020204020204" pitchFamily="34" charset="-122"/>
                <a:ea typeface="微软雅黑" panose="020B0503020204020204" pitchFamily="34" charset="-122"/>
              </a:rPr>
              <a:t>史上第一台机械计算机</a:t>
            </a:r>
            <a:endParaRPr lang="zh-CN" altLang="en-US" sz="2400" dirty="0">
              <a:solidFill>
                <a:srgbClr val="0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20000"/>
              </a:spcBef>
              <a:spcAft>
                <a:spcPct val="0"/>
              </a:spcAft>
              <a:buClr>
                <a:srgbClr val="FFC000"/>
              </a:buClr>
              <a:buFont typeface="Wingdings" panose="05000000000000000000" pitchFamily="2" charset="2"/>
              <a:buChar char="n"/>
            </a:pPr>
            <a:r>
              <a:rPr lang="zh-CN" altLang="en-US" sz="2400" dirty="0">
                <a:solidFill>
                  <a:srgbClr val="0070C0"/>
                </a:solidFill>
                <a:latin typeface="微软雅黑" panose="020B0503020204020204" pitchFamily="34" charset="-122"/>
                <a:ea typeface="微软雅黑" panose="020B0503020204020204" pitchFamily="34" charset="-122"/>
              </a:rPr>
              <a:t>十进制</a:t>
            </a:r>
            <a:r>
              <a:rPr lang="zh-CN" altLang="en-US" sz="2400" dirty="0">
                <a:solidFill>
                  <a:srgbClr val="000000"/>
                </a:solidFill>
                <a:latin typeface="微软雅黑" panose="020B0503020204020204" pitchFamily="34" charset="-122"/>
                <a:ea typeface="微软雅黑" panose="020B0503020204020204" pitchFamily="34" charset="-122"/>
              </a:rPr>
              <a:t>运算</a:t>
            </a:r>
            <a:endParaRPr lang="zh-CN" altLang="en-US" sz="2400" dirty="0">
              <a:solidFill>
                <a:srgbClr val="0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20000"/>
              </a:spcBef>
              <a:spcAft>
                <a:spcPct val="0"/>
              </a:spcAft>
              <a:buClr>
                <a:srgbClr val="FFC000"/>
              </a:buClr>
              <a:buFont typeface="Wingdings" panose="05000000000000000000" pitchFamily="2" charset="2"/>
              <a:buChar char="n"/>
            </a:pPr>
            <a:r>
              <a:rPr lang="zh-CN" altLang="en-US" sz="2400" u="sng" dirty="0">
                <a:solidFill>
                  <a:srgbClr val="000000"/>
                </a:solidFill>
                <a:latin typeface="微软雅黑" panose="020B0503020204020204" pitchFamily="34" charset="-122"/>
                <a:ea typeface="微软雅黑" panose="020B0503020204020204" pitchFamily="34" charset="-122"/>
              </a:rPr>
              <a:t>齿轮旋转完成加法</a:t>
            </a:r>
            <a:endParaRPr lang="zh-CN" altLang="en-US" sz="2400" u="sng" dirty="0">
              <a:solidFill>
                <a:srgbClr val="0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20000"/>
              </a:spcBef>
              <a:spcAft>
                <a:spcPct val="0"/>
              </a:spcAft>
              <a:buClr>
                <a:srgbClr val="FFC000"/>
              </a:buClr>
              <a:buFont typeface="Wingdings" panose="05000000000000000000" pitchFamily="2" charset="2"/>
              <a:buChar char="n"/>
            </a:pPr>
            <a:r>
              <a:rPr lang="zh-CN" altLang="en-US" sz="2400" u="sng" dirty="0">
                <a:solidFill>
                  <a:srgbClr val="000000"/>
                </a:solidFill>
                <a:latin typeface="微软雅黑" panose="020B0503020204020204" pitchFamily="34" charset="-122"/>
                <a:ea typeface="微软雅黑" panose="020B0503020204020204" pitchFamily="34" charset="-122"/>
              </a:rPr>
              <a:t>齿轮传动完成进位</a:t>
            </a:r>
            <a:endParaRPr lang="zh-CN" altLang="en-US" sz="2400" u="sng" dirty="0">
              <a:solidFill>
                <a:srgbClr val="000000"/>
              </a:solidFill>
              <a:latin typeface="微软雅黑" panose="020B0503020204020204" pitchFamily="34" charset="-122"/>
              <a:ea typeface="微软雅黑" panose="020B0503020204020204" pitchFamily="34" charset="-122"/>
            </a:endParaRPr>
          </a:p>
        </p:txBody>
      </p:sp>
      <p:grpSp>
        <p:nvGrpSpPr>
          <p:cNvPr id="6" name="Group 6"/>
          <p:cNvGrpSpPr/>
          <p:nvPr/>
        </p:nvGrpSpPr>
        <p:grpSpPr bwMode="auto">
          <a:xfrm>
            <a:off x="7549116" y="2721087"/>
            <a:ext cx="2654300" cy="2786062"/>
            <a:chOff x="1593" y="1912"/>
            <a:chExt cx="1672" cy="1755"/>
          </a:xfrm>
        </p:grpSpPr>
        <p:grpSp>
          <p:nvGrpSpPr>
            <p:cNvPr id="7" name="Group 7"/>
            <p:cNvGrpSpPr/>
            <p:nvPr/>
          </p:nvGrpSpPr>
          <p:grpSpPr bwMode="auto">
            <a:xfrm>
              <a:off x="1638" y="1912"/>
              <a:ext cx="1587" cy="1667"/>
              <a:chOff x="2078" y="1736"/>
              <a:chExt cx="1587" cy="1667"/>
            </a:xfrm>
          </p:grpSpPr>
          <p:sp>
            <p:nvSpPr>
              <p:cNvPr id="27" name="Oval 8"/>
              <p:cNvSpPr>
                <a:spLocks noChangeArrowheads="1"/>
              </p:cNvSpPr>
              <p:nvPr/>
            </p:nvSpPr>
            <p:spPr bwMode="auto">
              <a:xfrm>
                <a:off x="2078" y="1816"/>
                <a:ext cx="1587" cy="1587"/>
              </a:xfrm>
              <a:prstGeom prst="ellipse">
                <a:avLst/>
              </a:prstGeom>
              <a:solidFill>
                <a:srgbClr val="99FF33"/>
              </a:solidFill>
              <a:ln w="381000" algn="ctr">
                <a:solidFill>
                  <a:srgbClr val="FF6600"/>
                </a:solidFill>
                <a:round/>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zh-CN" altLang="zh-CN" sz="2400" b="1" i="1" u="sng">
                  <a:solidFill>
                    <a:srgbClr val="FF3300"/>
                  </a:solidFill>
                  <a:latin typeface="Arial" panose="020B0604020202020204" pitchFamily="34" charset="0"/>
                  <a:ea typeface="华文新魏" panose="02010800040101010101" pitchFamily="2" charset="-122"/>
                </a:endParaRPr>
              </a:p>
            </p:txBody>
          </p:sp>
          <p:sp>
            <p:nvSpPr>
              <p:cNvPr id="28" name="Oval 9"/>
              <p:cNvSpPr>
                <a:spLocks noChangeArrowheads="1"/>
              </p:cNvSpPr>
              <p:nvPr/>
            </p:nvSpPr>
            <p:spPr bwMode="auto">
              <a:xfrm>
                <a:off x="2794" y="1736"/>
                <a:ext cx="161" cy="160"/>
              </a:xfrm>
              <a:prstGeom prst="ellipse">
                <a:avLst/>
              </a:prstGeom>
              <a:solidFill>
                <a:srgbClr val="0099FF"/>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sp>
          <p:nvSpPr>
            <p:cNvPr id="8" name="Text Box 10"/>
            <p:cNvSpPr txBox="1">
              <a:spLocks noChangeArrowheads="1"/>
            </p:cNvSpPr>
            <p:nvPr/>
          </p:nvSpPr>
          <p:spPr bwMode="auto">
            <a:xfrm rot="8640000">
              <a:off x="2015" y="2255"/>
              <a:ext cx="216"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6</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9" name="Text Box 11"/>
            <p:cNvSpPr txBox="1">
              <a:spLocks noChangeArrowheads="1"/>
            </p:cNvSpPr>
            <p:nvPr/>
          </p:nvSpPr>
          <p:spPr bwMode="auto">
            <a:xfrm rot="10800000">
              <a:off x="2322" y="2150"/>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5</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0" name="Text Box 12"/>
            <p:cNvSpPr txBox="1">
              <a:spLocks noChangeArrowheads="1"/>
            </p:cNvSpPr>
            <p:nvPr/>
          </p:nvSpPr>
          <p:spPr bwMode="auto">
            <a:xfrm rot="12960000">
              <a:off x="2647" y="2263"/>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4</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1" name="Text Box 13"/>
            <p:cNvSpPr txBox="1">
              <a:spLocks noChangeArrowheads="1"/>
            </p:cNvSpPr>
            <p:nvPr/>
          </p:nvSpPr>
          <p:spPr bwMode="auto">
            <a:xfrm rot="15120000">
              <a:off x="2812" y="2515"/>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3</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2" name="Text Box 14"/>
            <p:cNvSpPr txBox="1">
              <a:spLocks noChangeArrowheads="1"/>
            </p:cNvSpPr>
            <p:nvPr/>
          </p:nvSpPr>
          <p:spPr bwMode="auto">
            <a:xfrm rot="17280000">
              <a:off x="2813" y="2822"/>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2</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3" name="Text Box 15"/>
            <p:cNvSpPr txBox="1">
              <a:spLocks noChangeArrowheads="1"/>
            </p:cNvSpPr>
            <p:nvPr/>
          </p:nvSpPr>
          <p:spPr bwMode="auto">
            <a:xfrm rot="19440000">
              <a:off x="2609" y="3077"/>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1</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4" name="Text Box 16"/>
            <p:cNvSpPr txBox="1">
              <a:spLocks noChangeArrowheads="1"/>
            </p:cNvSpPr>
            <p:nvPr/>
          </p:nvSpPr>
          <p:spPr bwMode="auto">
            <a:xfrm>
              <a:off x="2330" y="3166"/>
              <a:ext cx="214"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0</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5" name="Text Box 17"/>
            <p:cNvSpPr txBox="1">
              <a:spLocks noChangeArrowheads="1"/>
            </p:cNvSpPr>
            <p:nvPr/>
          </p:nvSpPr>
          <p:spPr bwMode="auto">
            <a:xfrm rot="2160000">
              <a:off x="2031" y="3070"/>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9</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6" name="Text Box 18"/>
            <p:cNvSpPr txBox="1">
              <a:spLocks noChangeArrowheads="1"/>
            </p:cNvSpPr>
            <p:nvPr/>
          </p:nvSpPr>
          <p:spPr bwMode="auto">
            <a:xfrm rot="4320000">
              <a:off x="1819" y="2801"/>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anose="020B0604020202020204" pitchFamily="34" charset="0"/>
                  <a:ea typeface="华文新魏" panose="02010800040101010101" pitchFamily="2" charset="-122"/>
                </a:rPr>
                <a:t>8</a:t>
              </a: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17" name="Text Box 19"/>
            <p:cNvSpPr txBox="1">
              <a:spLocks noChangeArrowheads="1"/>
            </p:cNvSpPr>
            <p:nvPr/>
          </p:nvSpPr>
          <p:spPr bwMode="auto">
            <a:xfrm rot="6480000">
              <a:off x="1825" y="2510"/>
              <a:ext cx="213" cy="261"/>
            </a:xfrm>
            <a:prstGeom prst="rect">
              <a:avLst/>
            </a:prstGeom>
            <a:solidFill>
              <a:srgbClr val="CCFF66"/>
            </a:solid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FF"/>
                  </a:solidFill>
                  <a:latin typeface="Arial" panose="020B0604020202020204" pitchFamily="34" charset="0"/>
                  <a:ea typeface="华文新魏" panose="02010800040101010101" pitchFamily="2" charset="-122"/>
                </a:rPr>
                <a:t>7</a:t>
              </a:r>
              <a:endParaRPr lang="en-US" altLang="zh-CN" sz="2400" b="1" i="1" u="sng" dirty="0">
                <a:solidFill>
                  <a:srgbClr val="FF3300"/>
                </a:solidFill>
                <a:latin typeface="Arial" panose="020B0604020202020204" pitchFamily="34" charset="0"/>
                <a:ea typeface="华文新魏" panose="02010800040101010101" pitchFamily="2" charset="-122"/>
              </a:endParaRPr>
            </a:p>
          </p:txBody>
        </p:sp>
        <p:sp>
          <p:nvSpPr>
            <p:cNvPr id="18" name="Oval 20"/>
            <p:cNvSpPr>
              <a:spLocks noChangeArrowheads="1"/>
            </p:cNvSpPr>
            <p:nvPr/>
          </p:nvSpPr>
          <p:spPr bwMode="auto">
            <a:xfrm>
              <a:off x="2814" y="2063"/>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9" name="Oval 21"/>
            <p:cNvSpPr>
              <a:spLocks noChangeArrowheads="1"/>
            </p:cNvSpPr>
            <p:nvPr/>
          </p:nvSpPr>
          <p:spPr bwMode="auto">
            <a:xfrm>
              <a:off x="3103" y="2472"/>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0" name="Oval 22"/>
            <p:cNvSpPr>
              <a:spLocks noChangeArrowheads="1"/>
            </p:cNvSpPr>
            <p:nvPr/>
          </p:nvSpPr>
          <p:spPr bwMode="auto">
            <a:xfrm>
              <a:off x="3104" y="2961"/>
              <a:ext cx="161" cy="160"/>
            </a:xfrm>
            <a:prstGeom prst="ellipse">
              <a:avLst/>
            </a:prstGeom>
            <a:solidFill>
              <a:srgbClr val="D6009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1" name="Oval 23"/>
            <p:cNvSpPr>
              <a:spLocks noChangeArrowheads="1"/>
            </p:cNvSpPr>
            <p:nvPr/>
          </p:nvSpPr>
          <p:spPr bwMode="auto">
            <a:xfrm>
              <a:off x="2809" y="3346"/>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2" name="Oval 24"/>
            <p:cNvSpPr>
              <a:spLocks noChangeArrowheads="1"/>
            </p:cNvSpPr>
            <p:nvPr/>
          </p:nvSpPr>
          <p:spPr bwMode="auto">
            <a:xfrm>
              <a:off x="2354" y="3507"/>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3" name="Oval 25"/>
            <p:cNvSpPr>
              <a:spLocks noChangeArrowheads="1"/>
            </p:cNvSpPr>
            <p:nvPr/>
          </p:nvSpPr>
          <p:spPr bwMode="auto">
            <a:xfrm rot="5400000" flipH="1">
              <a:off x="1881" y="3345"/>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4" name="Oval 26"/>
            <p:cNvSpPr>
              <a:spLocks noChangeArrowheads="1"/>
            </p:cNvSpPr>
            <p:nvPr/>
          </p:nvSpPr>
          <p:spPr bwMode="auto">
            <a:xfrm rot="5400000" flipH="1">
              <a:off x="1592" y="2952"/>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5" name="Oval 27"/>
            <p:cNvSpPr>
              <a:spLocks noChangeArrowheads="1"/>
            </p:cNvSpPr>
            <p:nvPr/>
          </p:nvSpPr>
          <p:spPr bwMode="auto">
            <a:xfrm rot="5400000" flipH="1">
              <a:off x="1599" y="2463"/>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6" name="Oval 28"/>
            <p:cNvSpPr>
              <a:spLocks noChangeArrowheads="1"/>
            </p:cNvSpPr>
            <p:nvPr/>
          </p:nvSpPr>
          <p:spPr bwMode="auto">
            <a:xfrm rot="5400000" flipH="1">
              <a:off x="1886" y="2070"/>
              <a:ext cx="161" cy="160"/>
            </a:xfrm>
            <a:prstGeom prst="ellipse">
              <a:avLst/>
            </a:prstGeom>
            <a:solidFill>
              <a:srgbClr val="99FF33"/>
            </a:solidFill>
            <a:ln w="9525" algn="ctr">
              <a:solidFill>
                <a:schemeClr val="tx1"/>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sp>
        <p:nvSpPr>
          <p:cNvPr id="29" name="AutoShape 29"/>
          <p:cNvSpPr>
            <a:spLocks noChangeArrowheads="1"/>
          </p:cNvSpPr>
          <p:nvPr/>
        </p:nvSpPr>
        <p:spPr bwMode="auto">
          <a:xfrm>
            <a:off x="7838760" y="3087800"/>
            <a:ext cx="2061598" cy="205487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0302 h 21600"/>
            </a:gdLst>
            <a:ahLst/>
            <a:cxnLst>
              <a:cxn ang="T8">
                <a:pos x="T0" y="T1"/>
              </a:cxn>
              <a:cxn ang="T9">
                <a:pos x="T2" y="T3"/>
              </a:cxn>
              <a:cxn ang="T10">
                <a:pos x="T4" y="T5"/>
              </a:cxn>
              <a:cxn ang="T11">
                <a:pos x="T6" y="T7"/>
              </a:cxn>
            </a:cxnLst>
            <a:rect l="T12" t="T13" r="T14" b="T15"/>
            <a:pathLst>
              <a:path w="21600" h="21600">
                <a:moveTo>
                  <a:pt x="8972" y="16300"/>
                </a:moveTo>
                <a:cubicBezTo>
                  <a:pt x="6602" y="15512"/>
                  <a:pt x="5004" y="13296"/>
                  <a:pt x="5004" y="10800"/>
                </a:cubicBezTo>
                <a:cubicBezTo>
                  <a:pt x="5004" y="7598"/>
                  <a:pt x="7598" y="5004"/>
                  <a:pt x="10800" y="5004"/>
                </a:cubicBezTo>
                <a:cubicBezTo>
                  <a:pt x="14001" y="5004"/>
                  <a:pt x="16596" y="7598"/>
                  <a:pt x="16596" y="10800"/>
                </a:cubicBezTo>
                <a:cubicBezTo>
                  <a:pt x="16596" y="13296"/>
                  <a:pt x="14997" y="15512"/>
                  <a:pt x="12627" y="16300"/>
                </a:cubicBezTo>
                <a:lnTo>
                  <a:pt x="14205" y="21048"/>
                </a:lnTo>
                <a:cubicBezTo>
                  <a:pt x="18620" y="19581"/>
                  <a:pt x="21600" y="15452"/>
                  <a:pt x="21600" y="10800"/>
                </a:cubicBezTo>
                <a:cubicBezTo>
                  <a:pt x="21600" y="4835"/>
                  <a:pt x="16764" y="0"/>
                  <a:pt x="10800" y="0"/>
                </a:cubicBezTo>
                <a:cubicBezTo>
                  <a:pt x="4835" y="0"/>
                  <a:pt x="0" y="4835"/>
                  <a:pt x="0" y="10800"/>
                </a:cubicBezTo>
                <a:cubicBezTo>
                  <a:pt x="-1" y="15452"/>
                  <a:pt x="2979" y="19581"/>
                  <a:pt x="7394" y="21048"/>
                </a:cubicBezTo>
                <a:lnTo>
                  <a:pt x="8972" y="16300"/>
                </a:lnTo>
                <a:close/>
              </a:path>
            </a:pathLst>
          </a:custGeom>
          <a:solidFill>
            <a:srgbClr val="99FF33">
              <a:alpha val="91000"/>
            </a:srgbClr>
          </a:solidFill>
          <a:ln w="9525" algn="ctr">
            <a:noFill/>
            <a:miter lim="800000"/>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anose="020B0604020202020204" pitchFamily="34" charset="0"/>
              <a:ea typeface="华文新魏" panose="02010800040101010101" pitchFamily="2" charset="-122"/>
            </a:endParaRPr>
          </a:p>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anose="020B0604020202020204" pitchFamily="34" charset="0"/>
              <a:ea typeface="华文新魏" panose="02010800040101010101" pitchFamily="2" charset="-122"/>
            </a:endParaRPr>
          </a:p>
        </p:txBody>
      </p:sp>
      <p:sp>
        <p:nvSpPr>
          <p:cNvPr id="30" name="AutoShape 30"/>
          <p:cNvSpPr>
            <a:spLocks noChangeArrowheads="1"/>
          </p:cNvSpPr>
          <p:nvPr/>
        </p:nvSpPr>
        <p:spPr bwMode="auto">
          <a:xfrm rot="12000000">
            <a:off x="7534829" y="2860788"/>
            <a:ext cx="2698750" cy="285908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6458 w 21600"/>
              <a:gd name="T13" fmla="*/ 0 h 21600"/>
              <a:gd name="T14" fmla="*/ 15142 w 21600"/>
              <a:gd name="T15" fmla="*/ 4231 h 21600"/>
            </a:gdLst>
            <a:ahLst/>
            <a:cxnLst>
              <a:cxn ang="T8">
                <a:pos x="T0" y="T1"/>
              </a:cxn>
              <a:cxn ang="T9">
                <a:pos x="T2" y="T3"/>
              </a:cxn>
              <a:cxn ang="T10">
                <a:pos x="T4" y="T5"/>
              </a:cxn>
              <a:cxn ang="T11">
                <a:pos x="T6" y="T7"/>
              </a:cxn>
            </a:cxnLst>
            <a:rect l="T12" t="T13" r="T14" b="T15"/>
            <a:pathLst>
              <a:path w="21600" h="21600">
                <a:moveTo>
                  <a:pt x="9052" y="3842"/>
                </a:moveTo>
                <a:cubicBezTo>
                  <a:pt x="9623" y="3698"/>
                  <a:pt x="10210" y="3625"/>
                  <a:pt x="10800" y="3626"/>
                </a:cubicBezTo>
                <a:cubicBezTo>
                  <a:pt x="11389" y="3626"/>
                  <a:pt x="11976" y="3698"/>
                  <a:pt x="12547" y="3842"/>
                </a:cubicBezTo>
                <a:lnTo>
                  <a:pt x="13431" y="325"/>
                </a:lnTo>
                <a:cubicBezTo>
                  <a:pt x="12570" y="109"/>
                  <a:pt x="11687" y="-1"/>
                  <a:pt x="10799" y="0"/>
                </a:cubicBezTo>
                <a:cubicBezTo>
                  <a:pt x="9912" y="0"/>
                  <a:pt x="9029" y="109"/>
                  <a:pt x="8168" y="325"/>
                </a:cubicBezTo>
                <a:lnTo>
                  <a:pt x="9052" y="3842"/>
                </a:lnTo>
                <a:close/>
              </a:path>
            </a:pathLst>
          </a:custGeom>
          <a:solidFill>
            <a:schemeClr val="accent2"/>
          </a:solidFill>
          <a:ln w="9525" algn="ctr">
            <a:solidFill>
              <a:schemeClr val="tx1"/>
            </a:solidFill>
            <a:miter lim="800000"/>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nvGrpSpPr>
          <p:cNvPr id="31" name="Group 31"/>
          <p:cNvGrpSpPr/>
          <p:nvPr/>
        </p:nvGrpSpPr>
        <p:grpSpPr bwMode="auto">
          <a:xfrm>
            <a:off x="7695166" y="2973500"/>
            <a:ext cx="2319338" cy="2141538"/>
            <a:chOff x="2113" y="1899"/>
            <a:chExt cx="1461" cy="1349"/>
          </a:xfrm>
        </p:grpSpPr>
        <p:sp>
          <p:nvSpPr>
            <p:cNvPr id="32" name="Rectangle 32"/>
            <p:cNvSpPr>
              <a:spLocks noChangeArrowheads="1"/>
            </p:cNvSpPr>
            <p:nvPr/>
          </p:nvSpPr>
          <p:spPr bwMode="auto">
            <a:xfrm>
              <a:off x="2113" y="2313"/>
              <a:ext cx="337"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+7</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3" name="Rectangle 33"/>
            <p:cNvSpPr>
              <a:spLocks noChangeArrowheads="1"/>
            </p:cNvSpPr>
            <p:nvPr/>
          </p:nvSpPr>
          <p:spPr bwMode="auto">
            <a:xfrm>
              <a:off x="2187" y="2690"/>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8</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4" name="Rectangle 34"/>
            <p:cNvSpPr>
              <a:spLocks noChangeArrowheads="1"/>
            </p:cNvSpPr>
            <p:nvPr/>
          </p:nvSpPr>
          <p:spPr bwMode="auto">
            <a:xfrm>
              <a:off x="2395" y="2010"/>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6</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5" name="Rectangle 35"/>
            <p:cNvSpPr>
              <a:spLocks noChangeArrowheads="1"/>
            </p:cNvSpPr>
            <p:nvPr/>
          </p:nvSpPr>
          <p:spPr bwMode="auto">
            <a:xfrm>
              <a:off x="2691" y="1899"/>
              <a:ext cx="337"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00"/>
                  </a:solidFill>
                  <a:latin typeface="Arial" panose="020B0604020202020204" pitchFamily="34" charset="0"/>
                  <a:ea typeface="华文新魏" panose="02010800040101010101" pitchFamily="2" charset="-122"/>
                </a:rPr>
                <a:t>+5</a:t>
              </a:r>
              <a:endParaRPr lang="en-US" altLang="zh-CN" sz="2400" b="1" i="1" dirty="0">
                <a:solidFill>
                  <a:srgbClr val="000000"/>
                </a:solidFill>
                <a:latin typeface="Arial" panose="020B0604020202020204" pitchFamily="34" charset="0"/>
                <a:ea typeface="华文新魏" panose="02010800040101010101" pitchFamily="2" charset="-122"/>
              </a:endParaRPr>
            </a:p>
          </p:txBody>
        </p:sp>
        <p:sp>
          <p:nvSpPr>
            <p:cNvPr id="36" name="Rectangle 36"/>
            <p:cNvSpPr>
              <a:spLocks noChangeArrowheads="1"/>
            </p:cNvSpPr>
            <p:nvPr/>
          </p:nvSpPr>
          <p:spPr bwMode="auto">
            <a:xfrm>
              <a:off x="3109" y="2012"/>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4</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7" name="Rectangle 37"/>
            <p:cNvSpPr>
              <a:spLocks noChangeArrowheads="1"/>
            </p:cNvSpPr>
            <p:nvPr/>
          </p:nvSpPr>
          <p:spPr bwMode="auto">
            <a:xfrm>
              <a:off x="3350" y="2317"/>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3</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8" name="Rectangle 38"/>
            <p:cNvSpPr>
              <a:spLocks noChangeArrowheads="1"/>
            </p:cNvSpPr>
            <p:nvPr/>
          </p:nvSpPr>
          <p:spPr bwMode="auto">
            <a:xfrm>
              <a:off x="3335" y="2686"/>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2</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39" name="Rectangle 39"/>
            <p:cNvSpPr>
              <a:spLocks noChangeArrowheads="1"/>
            </p:cNvSpPr>
            <p:nvPr/>
          </p:nvSpPr>
          <p:spPr bwMode="auto">
            <a:xfrm>
              <a:off x="3121" y="2951"/>
              <a:ext cx="223" cy="261"/>
            </a:xfrm>
            <a:prstGeom prst="rect">
              <a:avLst/>
            </a:prstGeom>
            <a:noFill/>
            <a:ln w="9525" algn="ctr">
              <a:noFill/>
              <a:miter lim="800000"/>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1</a:t>
              </a:r>
              <a:endParaRPr lang="en-US" altLang="zh-CN" sz="2400" b="1" i="1">
                <a:solidFill>
                  <a:srgbClr val="000000"/>
                </a:solidFill>
                <a:latin typeface="Arial" panose="020B0604020202020204" pitchFamily="34" charset="0"/>
                <a:ea typeface="华文新魏" panose="02010800040101010101" pitchFamily="2" charset="-122"/>
              </a:endParaRPr>
            </a:p>
          </p:txBody>
        </p:sp>
        <p:sp>
          <p:nvSpPr>
            <p:cNvPr id="40" name="Rectangle 40"/>
            <p:cNvSpPr>
              <a:spLocks noChangeArrowheads="1"/>
            </p:cNvSpPr>
            <p:nvPr/>
          </p:nvSpPr>
          <p:spPr bwMode="auto">
            <a:xfrm>
              <a:off x="2404" y="2987"/>
              <a:ext cx="224" cy="261"/>
            </a:xfrm>
            <a:prstGeom prst="rect">
              <a:avLst/>
            </a:prstGeom>
            <a:noFill/>
            <a:ln w="9525" algn="ctr">
              <a:noFill/>
              <a:miter lim="800000"/>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anose="020B0604020202020204" pitchFamily="34" charset="0"/>
                  <a:ea typeface="华文新魏" panose="02010800040101010101" pitchFamily="2" charset="-122"/>
                </a:rPr>
                <a:t>9</a:t>
              </a:r>
              <a:endParaRPr lang="en-US" altLang="zh-CN" sz="2400" b="1" i="1">
                <a:solidFill>
                  <a:srgbClr val="000000"/>
                </a:solidFill>
                <a:latin typeface="Arial" panose="020B0604020202020204" pitchFamily="34" charset="0"/>
                <a:ea typeface="华文新魏" panose="02010800040101010101" pitchFamily="2" charset="-122"/>
              </a:endParaRPr>
            </a:p>
          </p:txBody>
        </p:sp>
      </p:grpSp>
      <p:sp>
        <p:nvSpPr>
          <p:cNvPr id="41" name="Oval 51"/>
          <p:cNvSpPr>
            <a:spLocks noChangeArrowheads="1"/>
          </p:cNvSpPr>
          <p:nvPr/>
        </p:nvSpPr>
        <p:spPr bwMode="auto">
          <a:xfrm>
            <a:off x="8693704" y="4683237"/>
            <a:ext cx="444500" cy="431800"/>
          </a:xfrm>
          <a:prstGeom prst="ellipse">
            <a:avLst/>
          </a:prstGeom>
          <a:noFill/>
          <a:ln w="38100" algn="ctr">
            <a:solidFill>
              <a:srgbClr val="0099FF"/>
            </a:solidFill>
            <a:round/>
          </a:ln>
        </p:spPr>
        <p:txBody>
          <a:bodyPr wrap="none" tIns="72000" anchor="ct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pic>
        <p:nvPicPr>
          <p:cNvPr id="42" name="图片 41"/>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88" t="26344" r="-688" b="26235"/>
          <a:stretch>
            <a:fillRect/>
          </a:stretch>
        </p:blipFill>
        <p:spPr>
          <a:xfrm>
            <a:off x="704497" y="1244244"/>
            <a:ext cx="5499228" cy="1955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莱布尼兹乘法机</a:t>
            </a:r>
            <a:endParaRPr lang="zh-CN" altLang="en-US" dirty="0"/>
          </a:p>
        </p:txBody>
      </p:sp>
      <p:sp>
        <p:nvSpPr>
          <p:cNvPr id="3" name="内容占位符 2"/>
          <p:cNvSpPr>
            <a:spLocks noGrp="1"/>
          </p:cNvSpPr>
          <p:nvPr>
            <p:ph idx="1"/>
          </p:nvPr>
        </p:nvSpPr>
        <p:spPr>
          <a:xfrm>
            <a:off x="624911" y="3882651"/>
            <a:ext cx="10942178" cy="3028514"/>
          </a:xfrm>
        </p:spPr>
        <p:txBody>
          <a:bodyPr>
            <a:normAutofit/>
          </a:bodyPr>
          <a:lstStyle/>
          <a:p>
            <a:r>
              <a:rPr lang="en-US" altLang="zh-CN" sz="2400" dirty="0"/>
              <a:t>1673</a:t>
            </a:r>
            <a:r>
              <a:rPr lang="zh-CN" altLang="en-US" sz="2400" dirty="0"/>
              <a:t>年，德国数学家莱布尼兹发明乘法机，</a:t>
            </a:r>
            <a:endParaRPr lang="zh-CN" altLang="en-US" sz="2400" dirty="0"/>
          </a:p>
          <a:p>
            <a:r>
              <a:rPr lang="zh-CN" altLang="en-US" sz="2400" dirty="0">
                <a:solidFill>
                  <a:srgbClr val="ED7D31"/>
                </a:solidFill>
              </a:rPr>
              <a:t>步进轮</a:t>
            </a:r>
            <a:r>
              <a:rPr lang="zh-CN" altLang="en-US" sz="2400" dirty="0"/>
              <a:t>可利用多次加法完成乘法</a:t>
            </a:r>
            <a:endParaRPr lang="zh-CN" altLang="en-US" sz="2400" dirty="0"/>
          </a:p>
          <a:p>
            <a:r>
              <a:rPr lang="zh-CN" altLang="en-US" sz="2400" dirty="0"/>
              <a:t>可以运行完整四则运算。</a:t>
            </a:r>
            <a:endParaRPr lang="zh-CN" altLang="en-US" sz="2400" dirty="0"/>
          </a:p>
          <a:p>
            <a:r>
              <a:rPr lang="zh-CN" altLang="en-US" sz="2400" dirty="0"/>
              <a:t>提出了</a:t>
            </a:r>
            <a:r>
              <a:rPr lang="zh-CN" altLang="en-US" sz="2400" dirty="0">
                <a:latin typeface="宋体" panose="02010600030101010101" pitchFamily="2" charset="-122"/>
              </a:rPr>
              <a:t>“</a:t>
            </a:r>
            <a:r>
              <a:rPr lang="zh-CN" altLang="en-US" sz="2400" dirty="0">
                <a:solidFill>
                  <a:schemeClr val="accent2"/>
                </a:solidFill>
              </a:rPr>
              <a:t>可以用机械代替人进行繁琐重复的计算工作</a:t>
            </a:r>
            <a:r>
              <a:rPr lang="zh-CN" altLang="en-US" sz="2400" dirty="0">
                <a:latin typeface="宋体" panose="02010600030101010101" pitchFamily="2" charset="-122"/>
              </a:rPr>
              <a:t>”</a:t>
            </a:r>
            <a:r>
              <a:rPr lang="zh-CN" altLang="en-US" sz="2400" dirty="0"/>
              <a:t>的伟大思想。</a:t>
            </a:r>
            <a:endParaRPr lang="zh-CN" altLang="en-US" sz="2400" dirty="0"/>
          </a:p>
          <a:p>
            <a:endParaRPr lang="zh-CN" altLang="en-US" sz="2400" dirty="0"/>
          </a:p>
        </p:txBody>
      </p:sp>
      <p:pic>
        <p:nvPicPr>
          <p:cNvPr id="10" name="Picture 8" descr="1-21"/>
          <p:cNvPicPr>
            <a:picLocks noChangeAspect="1" noChangeArrowheads="1"/>
          </p:cNvPicPr>
          <p:nvPr/>
        </p:nvPicPr>
        <p:blipFill>
          <a:blip r:embed="rId1" cstate="print"/>
          <a:srcRect/>
          <a:stretch>
            <a:fillRect/>
          </a:stretch>
        </p:blipFill>
        <p:spPr bwMode="auto">
          <a:xfrm>
            <a:off x="9203188" y="1297717"/>
            <a:ext cx="2156920" cy="2212225"/>
          </a:xfrm>
          <a:prstGeom prst="rect">
            <a:avLst/>
          </a:prstGeom>
          <a:noFill/>
          <a:ln w="25400" algn="ctr">
            <a:noFill/>
            <a:miter lim="800000"/>
            <a:headEnd/>
            <a:tailEnd/>
          </a:ln>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435" y="1330281"/>
            <a:ext cx="6308938" cy="2189630"/>
          </a:xfrm>
          <a:prstGeom prst="rect">
            <a:avLst/>
          </a:prstGeom>
        </p:spPr>
      </p:pic>
      <p:pic>
        <p:nvPicPr>
          <p:cNvPr id="8" name="图片 7"/>
          <p:cNvPicPr>
            <a:picLocks noChangeAspect="1"/>
          </p:cNvPicPr>
          <p:nvPr/>
        </p:nvPicPr>
        <p:blipFill rotWithShape="1">
          <a:blip r:embed="rId3"/>
          <a:srcRect b="6621"/>
          <a:stretch>
            <a:fillRect/>
          </a:stretch>
        </p:blipFill>
        <p:spPr>
          <a:xfrm>
            <a:off x="831892" y="1203979"/>
            <a:ext cx="1794350" cy="23059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1805 Jacquard </a:t>
            </a:r>
            <a:endParaRPr lang="zh-CN" altLang="en-US" dirty="0"/>
          </a:p>
        </p:txBody>
      </p:sp>
      <p:sp>
        <p:nvSpPr>
          <p:cNvPr id="4" name="Text Box 6"/>
          <p:cNvSpPr txBox="1">
            <a:spLocks noChangeArrowheads="1"/>
          </p:cNvSpPr>
          <p:nvPr/>
        </p:nvSpPr>
        <p:spPr bwMode="auto">
          <a:xfrm>
            <a:off x="4359349" y="3194153"/>
            <a:ext cx="6126126" cy="830997"/>
          </a:xfrm>
          <a:prstGeom prst="rect">
            <a:avLst/>
          </a:prstGeom>
          <a:noFill/>
          <a:ln w="9525" algn="ctr">
            <a:noFill/>
            <a:prstDash val="sysDot"/>
            <a:miter lim="800000"/>
          </a:ln>
          <a:effectLst/>
        </p:spPr>
        <p:txBody>
          <a:bodyPr wrap="square">
            <a:spAutoFit/>
          </a:bodyPr>
          <a:lstStyle/>
          <a:p>
            <a:pPr algn="r" fontAlgn="base">
              <a:spcBef>
                <a:spcPct val="50000"/>
              </a:spcBef>
              <a:spcAft>
                <a:spcPct val="0"/>
              </a:spcAft>
              <a:defRPr/>
            </a:pPr>
            <a:r>
              <a:rPr lang="zh-CN" altLang="en-US" sz="4800" dirty="0">
                <a:solidFill>
                  <a:srgbClr val="000000"/>
                </a:solidFill>
                <a:latin typeface="微软雅黑" panose="020B0503020204020204" pitchFamily="34" charset="-122"/>
                <a:ea typeface="微软雅黑" panose="020B0503020204020204" pitchFamily="34" charset="-122"/>
              </a:rPr>
              <a:t>编程序？？？</a:t>
            </a:r>
            <a:endParaRPr lang="zh-CN" altLang="en-US" sz="4800" dirty="0">
              <a:solidFill>
                <a:srgbClr val="000000"/>
              </a:solidFill>
              <a:latin typeface="微软雅黑" panose="020B0503020204020204" pitchFamily="34" charset="-122"/>
              <a:ea typeface="微软雅黑" panose="020B0503020204020204" pitchFamily="34" charset="-122"/>
            </a:endParaRPr>
          </a:p>
        </p:txBody>
      </p:sp>
      <p:pic>
        <p:nvPicPr>
          <p:cNvPr id="5" name="Picture 4" descr="jacquard-coverlet-delong"/>
          <p:cNvPicPr>
            <a:picLocks noChangeAspect="1" noChangeArrowheads="1"/>
          </p:cNvPicPr>
          <p:nvPr/>
        </p:nvPicPr>
        <p:blipFill>
          <a:blip r:embed="rId1" cstate="print"/>
          <a:srcRect/>
          <a:stretch>
            <a:fillRect/>
          </a:stretch>
        </p:blipFill>
        <p:spPr bwMode="auto">
          <a:xfrm>
            <a:off x="1233377" y="1104646"/>
            <a:ext cx="4047640" cy="2942972"/>
          </a:xfrm>
          <a:prstGeom prst="rect">
            <a:avLst/>
          </a:prstGeom>
          <a:noFill/>
          <a:ln w="9525">
            <a:noFill/>
            <a:miter lim="800000"/>
            <a:headEnd/>
            <a:tailEnd/>
          </a:ln>
        </p:spPr>
      </p:pic>
      <p:pic>
        <p:nvPicPr>
          <p:cNvPr id="6" name="Picture 5" descr="输出向导-1"/>
          <p:cNvPicPr>
            <a:picLocks noChangeAspect="1" noChangeArrowheads="1"/>
          </p:cNvPicPr>
          <p:nvPr/>
        </p:nvPicPr>
        <p:blipFill>
          <a:blip r:embed="rId2" cstate="print"/>
          <a:srcRect/>
          <a:stretch>
            <a:fillRect/>
          </a:stretch>
        </p:blipFill>
        <p:spPr bwMode="auto">
          <a:xfrm>
            <a:off x="1104900" y="4243001"/>
            <a:ext cx="4466560" cy="1961143"/>
          </a:xfrm>
          <a:prstGeom prst="rect">
            <a:avLst/>
          </a:prstGeom>
          <a:noFill/>
          <a:ln w="9525">
            <a:noFill/>
            <a:miter lim="800000"/>
            <a:headEnd/>
            <a:tailEnd/>
          </a:ln>
        </p:spPr>
      </p:pic>
      <p:pic>
        <p:nvPicPr>
          <p:cNvPr id="7" name="Picture 2" descr="webstgr"/>
          <p:cNvPicPr>
            <a:picLocks noChangeAspect="1" noChangeArrowheads="1"/>
          </p:cNvPicPr>
          <p:nvPr/>
        </p:nvPicPr>
        <p:blipFill>
          <a:blip r:embed="rId3" cstate="print"/>
          <a:srcRect/>
          <a:stretch>
            <a:fillRect/>
          </a:stretch>
        </p:blipFill>
        <p:spPr bwMode="auto">
          <a:xfrm>
            <a:off x="6698196" y="1104646"/>
            <a:ext cx="3966261" cy="5010013"/>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zh-CN" altLang="en-US" dirty="0"/>
              <a:t>程序控制思想的萌芽</a:t>
            </a:r>
            <a:endParaRPr lang="zh-CN" altLang="en-US" dirty="0"/>
          </a:p>
        </p:txBody>
      </p:sp>
      <p:sp>
        <p:nvSpPr>
          <p:cNvPr id="25604" name="Rectangle 3"/>
          <p:cNvSpPr>
            <a:spLocks noGrp="1" noChangeArrowheads="1"/>
          </p:cNvSpPr>
          <p:nvPr>
            <p:ph idx="1"/>
          </p:nvPr>
        </p:nvSpPr>
        <p:spPr>
          <a:xfrm>
            <a:off x="487823" y="942764"/>
            <a:ext cx="5104903" cy="5637024"/>
          </a:xfrm>
        </p:spPr>
        <p:txBody>
          <a:bodyPr/>
          <a:lstStyle/>
          <a:p>
            <a:pPr algn="just" eaLnBrk="1" hangingPunct="1">
              <a:lnSpc>
                <a:spcPct val="150000"/>
              </a:lnSpc>
            </a:pPr>
            <a:r>
              <a:rPr lang="zh-CN" altLang="en-US" dirty="0"/>
              <a:t>如何将人的思想传送给机器，让机器按人的意志自动执行。 </a:t>
            </a:r>
            <a:endParaRPr lang="zh-CN" altLang="en-US" dirty="0"/>
          </a:p>
          <a:p>
            <a:pPr algn="just" eaLnBrk="1" hangingPunct="1">
              <a:lnSpc>
                <a:spcPct val="150000"/>
              </a:lnSpc>
            </a:pPr>
            <a:r>
              <a:rPr lang="en-US" altLang="zh-CN" dirty="0"/>
              <a:t>1725</a:t>
            </a:r>
            <a:r>
              <a:rPr lang="zh-CN" altLang="en-US" dirty="0"/>
              <a:t>年，法国纺织机械师</a:t>
            </a:r>
            <a:r>
              <a:rPr lang="en-US" altLang="zh-CN" dirty="0" err="1"/>
              <a:t>B.Bouchon</a:t>
            </a:r>
            <a:r>
              <a:rPr lang="zh-CN" altLang="en-US" dirty="0"/>
              <a:t>发明利用穿孔纸带控制印花的方法。</a:t>
            </a:r>
            <a:endParaRPr lang="zh-CN" altLang="en-US" dirty="0"/>
          </a:p>
          <a:p>
            <a:pPr algn="just" eaLnBrk="1" hangingPunct="1">
              <a:lnSpc>
                <a:spcPct val="150000"/>
              </a:lnSpc>
            </a:pPr>
            <a:r>
              <a:rPr lang="en-US" altLang="zh-CN" dirty="0"/>
              <a:t>1805 </a:t>
            </a:r>
            <a:r>
              <a:rPr lang="en-US" altLang="zh-CN" dirty="0" err="1"/>
              <a:t>J.Jacquard</a:t>
            </a:r>
            <a:r>
              <a:rPr lang="en-US" altLang="zh-CN" dirty="0"/>
              <a:t> </a:t>
            </a:r>
            <a:r>
              <a:rPr lang="zh-CN" altLang="en-US" dirty="0"/>
              <a:t>发明采用</a:t>
            </a:r>
            <a:r>
              <a:rPr lang="zh-CN" altLang="en-US" dirty="0">
                <a:solidFill>
                  <a:srgbClr val="C00000"/>
                </a:solidFill>
              </a:rPr>
              <a:t>穿孔卡片</a:t>
            </a:r>
            <a:r>
              <a:rPr lang="zh-CN" altLang="en-US" dirty="0"/>
              <a:t>的自动提花机。</a:t>
            </a:r>
            <a:endParaRPr lang="zh-CN" altLang="en-US" dirty="0"/>
          </a:p>
          <a:p>
            <a:pPr algn="just" eaLnBrk="1" hangingPunct="1">
              <a:lnSpc>
                <a:spcPct val="150000"/>
              </a:lnSpc>
            </a:pPr>
            <a:r>
              <a:rPr lang="zh-CN" altLang="en-US" dirty="0"/>
              <a:t>编程序＝编织花布</a:t>
            </a:r>
            <a:endParaRPr lang="zh-CN" altLang="en-US" dirty="0"/>
          </a:p>
        </p:txBody>
      </p:sp>
      <p:pic>
        <p:nvPicPr>
          <p:cNvPr id="7" name="Picture 4" descr="jacquard-head-cards-right"/>
          <p:cNvPicPr>
            <a:picLocks noChangeAspect="1" noChangeArrowheads="1"/>
          </p:cNvPicPr>
          <p:nvPr/>
        </p:nvPicPr>
        <p:blipFill>
          <a:blip r:embed="rId1" cstate="print"/>
          <a:srcRect/>
          <a:stretch>
            <a:fillRect/>
          </a:stretch>
        </p:blipFill>
        <p:spPr bwMode="auto">
          <a:xfrm>
            <a:off x="6979989" y="998061"/>
            <a:ext cx="3407131" cy="2555348"/>
          </a:xfrm>
          <a:prstGeom prst="rect">
            <a:avLst/>
          </a:prstGeom>
          <a:noFill/>
          <a:ln w="9525">
            <a:noFill/>
            <a:miter lim="800000"/>
            <a:headEnd/>
            <a:tailEnd/>
          </a:ln>
        </p:spPr>
      </p:pic>
      <p:pic>
        <p:nvPicPr>
          <p:cNvPr id="8" name="Picture 5" descr="jacquard-cards-cu"/>
          <p:cNvPicPr>
            <a:picLocks noChangeAspect="1" noChangeArrowheads="1"/>
          </p:cNvPicPr>
          <p:nvPr/>
        </p:nvPicPr>
        <p:blipFill>
          <a:blip r:embed="rId2" cstate="print"/>
          <a:srcRect/>
          <a:stretch>
            <a:fillRect/>
          </a:stretch>
        </p:blipFill>
        <p:spPr bwMode="auto">
          <a:xfrm>
            <a:off x="7931888" y="3676215"/>
            <a:ext cx="3394102" cy="2586362"/>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1821</a:t>
            </a:r>
            <a:r>
              <a:rPr lang="zh-CN" altLang="en-US" dirty="0"/>
              <a:t>年</a:t>
            </a:r>
            <a:r>
              <a:rPr lang="en-US" altLang="zh-CN" dirty="0"/>
              <a:t>Babbage</a:t>
            </a:r>
            <a:r>
              <a:rPr lang="zh-CN" altLang="en-US" dirty="0"/>
              <a:t>差分机</a:t>
            </a:r>
            <a:endParaRPr lang="zh-CN" altLang="en-US" dirty="0"/>
          </a:p>
        </p:txBody>
      </p:sp>
      <p:sp>
        <p:nvSpPr>
          <p:cNvPr id="3" name="内容占位符 2"/>
          <p:cNvSpPr>
            <a:spLocks noGrp="1"/>
          </p:cNvSpPr>
          <p:nvPr>
            <p:ph idx="1"/>
          </p:nvPr>
        </p:nvSpPr>
        <p:spPr>
          <a:xfrm>
            <a:off x="487824" y="942764"/>
            <a:ext cx="7273944" cy="5637024"/>
          </a:xfrm>
        </p:spPr>
        <p:txBody>
          <a:bodyPr/>
          <a:lstStyle/>
          <a:p>
            <a:pPr algn="just">
              <a:lnSpc>
                <a:spcPct val="150000"/>
              </a:lnSpc>
            </a:pPr>
            <a:r>
              <a:rPr lang="en-US" altLang="zh-CN" dirty="0"/>
              <a:t>1821</a:t>
            </a:r>
            <a:r>
              <a:rPr lang="zh-CN" altLang="en-US" dirty="0"/>
              <a:t>年，英国数学家巴贝奇发明差分机，专门用于航海和天文计算。可处理</a:t>
            </a:r>
            <a:r>
              <a:rPr lang="en-US" altLang="zh-CN" dirty="0"/>
              <a:t>3</a:t>
            </a:r>
            <a:r>
              <a:rPr lang="zh-CN" altLang="en-US" dirty="0"/>
              <a:t>个</a:t>
            </a:r>
            <a:r>
              <a:rPr lang="en-US" altLang="zh-CN" dirty="0"/>
              <a:t>5</a:t>
            </a:r>
            <a:r>
              <a:rPr lang="zh-CN" altLang="en-US" dirty="0"/>
              <a:t>位数，计算精度达到</a:t>
            </a:r>
            <a:r>
              <a:rPr lang="en-US" altLang="zh-CN" dirty="0"/>
              <a:t>6</a:t>
            </a:r>
            <a:r>
              <a:rPr lang="zh-CN" altLang="en-US" dirty="0"/>
              <a:t>位小数。 </a:t>
            </a:r>
            <a:endParaRPr lang="zh-CN" altLang="en-US" dirty="0"/>
          </a:p>
          <a:p>
            <a:pPr algn="just">
              <a:lnSpc>
                <a:spcPct val="150000"/>
              </a:lnSpc>
            </a:pPr>
            <a:r>
              <a:rPr lang="zh-CN" altLang="en-US" dirty="0">
                <a:latin typeface="宋体" panose="02010600030101010101" pitchFamily="2" charset="-122"/>
              </a:rPr>
              <a:t>“</a:t>
            </a:r>
            <a:r>
              <a:rPr lang="zh-CN" altLang="en-US" dirty="0"/>
              <a:t>差分</a:t>
            </a:r>
            <a:r>
              <a:rPr lang="zh-CN" altLang="en-US" dirty="0">
                <a:latin typeface="宋体" panose="02010600030101010101" pitchFamily="2" charset="-122"/>
              </a:rPr>
              <a:t>”</a:t>
            </a:r>
            <a:r>
              <a:rPr lang="zh-CN" altLang="en-US" dirty="0"/>
              <a:t>是把函数表的复杂算式转化为差分运算，用简单的加法代替平方运算。</a:t>
            </a:r>
            <a:endParaRPr lang="zh-CN" altLang="en-US" dirty="0"/>
          </a:p>
          <a:p>
            <a:pPr algn="just">
              <a:lnSpc>
                <a:spcPct val="150000"/>
              </a:lnSpc>
            </a:pPr>
            <a:r>
              <a:rPr lang="en-US" altLang="zh-CN" dirty="0"/>
              <a:t>20</a:t>
            </a:r>
            <a:r>
              <a:rPr lang="zh-CN" altLang="en-US" dirty="0"/>
              <a:t>岁的巴贝奇从自动提花编织机上获得了灵感，差分机设计闪烁出了程序控制的灵光──它能够按照设计者的旨意，自动处理不同函数。 </a:t>
            </a:r>
            <a:endParaRPr lang="zh-CN" altLang="en-US" dirty="0"/>
          </a:p>
          <a:p>
            <a:pPr algn="just"/>
            <a:endParaRPr lang="zh-CN" altLang="en-US" dirty="0"/>
          </a:p>
        </p:txBody>
      </p:sp>
      <p:pic>
        <p:nvPicPr>
          <p:cNvPr id="6" name="图片 5"/>
          <p:cNvPicPr>
            <a:picLocks noChangeAspect="1"/>
          </p:cNvPicPr>
          <p:nvPr/>
        </p:nvPicPr>
        <p:blipFill>
          <a:blip r:embed="rId1"/>
          <a:stretch>
            <a:fillRect/>
          </a:stretch>
        </p:blipFill>
        <p:spPr>
          <a:xfrm>
            <a:off x="8014179" y="2199832"/>
            <a:ext cx="3457575" cy="4095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差分机 </a:t>
            </a:r>
            <a:r>
              <a:rPr lang="en-US" altLang="zh-CN" dirty="0"/>
              <a:t>Difference Engine</a:t>
            </a:r>
            <a:endParaRPr lang="zh-CN" altLang="en-US" dirty="0"/>
          </a:p>
        </p:txBody>
      </p:sp>
      <p:sp>
        <p:nvSpPr>
          <p:cNvPr id="3" name="内容占位符 2"/>
          <p:cNvSpPr>
            <a:spLocks noGrp="1"/>
          </p:cNvSpPr>
          <p:nvPr>
            <p:ph idx="1"/>
          </p:nvPr>
        </p:nvSpPr>
        <p:spPr>
          <a:xfrm>
            <a:off x="5619803" y="1782736"/>
            <a:ext cx="6327648" cy="5637024"/>
          </a:xfrm>
        </p:spPr>
        <p:txBody>
          <a:bodyPr/>
          <a:lstStyle/>
          <a:p>
            <a:pPr>
              <a:lnSpc>
                <a:spcPct val="150000"/>
              </a:lnSpc>
            </a:pPr>
            <a:r>
              <a:rPr lang="zh-CN" altLang="en-US" dirty="0"/>
              <a:t>三个具有现代意义的装置</a:t>
            </a:r>
            <a:endParaRPr lang="zh-CN" altLang="en-US" dirty="0"/>
          </a:p>
          <a:p>
            <a:pPr lvl="1">
              <a:lnSpc>
                <a:spcPct val="150000"/>
              </a:lnSpc>
            </a:pPr>
            <a:r>
              <a:rPr lang="zh-CN" altLang="en-US" sz="2400" dirty="0"/>
              <a:t>保存数据的寄存器</a:t>
            </a:r>
            <a:endParaRPr lang="en-US" altLang="zh-CN" sz="2400" dirty="0"/>
          </a:p>
          <a:p>
            <a:pPr lvl="2">
              <a:lnSpc>
                <a:spcPct val="150000"/>
              </a:lnSpc>
            </a:pPr>
            <a:r>
              <a:rPr lang="zh-CN" altLang="en-US" sz="2400" dirty="0"/>
              <a:t>齿轮式装置</a:t>
            </a:r>
            <a:endParaRPr lang="zh-CN" altLang="en-US" sz="2400" dirty="0"/>
          </a:p>
          <a:p>
            <a:pPr lvl="1">
              <a:lnSpc>
                <a:spcPct val="150000"/>
              </a:lnSpc>
            </a:pPr>
            <a:r>
              <a:rPr lang="zh-CN" altLang="en-US" sz="2400" dirty="0"/>
              <a:t>乘法以累次加来实现</a:t>
            </a:r>
            <a:endParaRPr lang="zh-CN" altLang="en-US" sz="2400" dirty="0"/>
          </a:p>
          <a:p>
            <a:pPr lvl="1">
              <a:lnSpc>
                <a:spcPct val="150000"/>
              </a:lnSpc>
            </a:pPr>
            <a:r>
              <a:rPr lang="zh-CN" altLang="en-US" sz="2400" dirty="0"/>
              <a:t>控制操作顺序，数据选择，结果输出</a:t>
            </a:r>
            <a:endParaRPr lang="zh-CN" altLang="en-US" sz="2400" dirty="0"/>
          </a:p>
          <a:p>
            <a:pPr>
              <a:lnSpc>
                <a:spcPct val="150000"/>
              </a:lnSpc>
            </a:pPr>
            <a:r>
              <a:rPr lang="zh-CN" altLang="en-US" dirty="0"/>
              <a:t>最早采用寄存器来存储数据</a:t>
            </a:r>
            <a:endParaRPr lang="en-US" altLang="zh-CN" dirty="0"/>
          </a:p>
          <a:p>
            <a:pPr>
              <a:lnSpc>
                <a:spcPct val="150000"/>
              </a:lnSpc>
            </a:pPr>
            <a:r>
              <a:rPr lang="zh-CN" altLang="en-US" dirty="0"/>
              <a:t>早期程序设计思想的萌芽</a:t>
            </a:r>
            <a:endParaRPr lang="zh-CN" altLang="en-US"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7460" y="1027824"/>
            <a:ext cx="4084674" cy="52134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第一个程序媛  </a:t>
            </a:r>
            <a:r>
              <a:rPr lang="en-US" altLang="zh-CN" dirty="0">
                <a:solidFill>
                  <a:srgbClr val="FF0000"/>
                </a:solidFill>
              </a:rPr>
              <a:t>Ada Augusta </a:t>
            </a:r>
            <a:endParaRPr lang="zh-CN" altLang="en-US" dirty="0"/>
          </a:p>
        </p:txBody>
      </p:sp>
      <p:sp>
        <p:nvSpPr>
          <p:cNvPr id="3" name="内容占位符 2"/>
          <p:cNvSpPr>
            <a:spLocks noGrp="1"/>
          </p:cNvSpPr>
          <p:nvPr>
            <p:ph idx="1"/>
          </p:nvPr>
        </p:nvSpPr>
        <p:spPr>
          <a:xfrm>
            <a:off x="487822" y="942764"/>
            <a:ext cx="6838011" cy="5637024"/>
          </a:xfrm>
        </p:spPr>
        <p:txBody>
          <a:bodyPr/>
          <a:lstStyle/>
          <a:p>
            <a:pPr algn="just">
              <a:lnSpc>
                <a:spcPct val="150000"/>
              </a:lnSpc>
            </a:pPr>
            <a:r>
              <a:rPr lang="en-US" altLang="zh-CN" dirty="0" err="1"/>
              <a:t>ada</a:t>
            </a:r>
            <a:r>
              <a:rPr lang="zh-CN" altLang="en-US" dirty="0"/>
              <a:t>描述了差分机如何进行编程，最早给出计算机程序设计的许多想法</a:t>
            </a:r>
            <a:endParaRPr lang="zh-CN" altLang="en-US" dirty="0"/>
          </a:p>
          <a:p>
            <a:pPr algn="just">
              <a:lnSpc>
                <a:spcPct val="150000"/>
              </a:lnSpc>
            </a:pPr>
            <a:r>
              <a:rPr lang="zh-CN" altLang="en-US" dirty="0"/>
              <a:t>讨论预言了通用计算机的作用，控制卡、数据卡、操作卡 </a:t>
            </a:r>
            <a:endParaRPr lang="zh-CN" altLang="en-US" dirty="0"/>
          </a:p>
          <a:p>
            <a:pPr algn="just">
              <a:lnSpc>
                <a:spcPct val="150000"/>
              </a:lnSpc>
            </a:pPr>
            <a:r>
              <a:rPr lang="zh-CN" altLang="en-US" dirty="0"/>
              <a:t>提出</a:t>
            </a:r>
            <a:r>
              <a:rPr lang="zh-CN" altLang="en-US" dirty="0">
                <a:solidFill>
                  <a:srgbClr val="FF0000"/>
                </a:solidFill>
              </a:rPr>
              <a:t>存储位置</a:t>
            </a:r>
            <a:r>
              <a:rPr lang="zh-CN" altLang="en-US" dirty="0"/>
              <a:t>或</a:t>
            </a:r>
            <a:r>
              <a:rPr lang="zh-CN" altLang="en-US" dirty="0">
                <a:solidFill>
                  <a:srgbClr val="FF0000"/>
                </a:solidFill>
              </a:rPr>
              <a:t>地址</a:t>
            </a:r>
            <a:r>
              <a:rPr lang="zh-CN" altLang="en-US" dirty="0"/>
              <a:t>的想法  </a:t>
            </a:r>
            <a:endParaRPr lang="zh-CN" altLang="en-US" dirty="0"/>
          </a:p>
          <a:p>
            <a:pPr algn="just">
              <a:lnSpc>
                <a:spcPct val="150000"/>
              </a:lnSpc>
            </a:pPr>
            <a:r>
              <a:rPr lang="zh-CN" altLang="en-US" dirty="0"/>
              <a:t>“循环”</a:t>
            </a:r>
            <a:r>
              <a:rPr lang="en-US" altLang="zh-CN" dirty="0"/>
              <a:t>(looping)</a:t>
            </a:r>
            <a:r>
              <a:rPr lang="zh-CN" altLang="en-US" dirty="0"/>
              <a:t>的概念</a:t>
            </a:r>
            <a:endParaRPr lang="zh-CN" altLang="en-US" dirty="0"/>
          </a:p>
          <a:p>
            <a:pPr algn="just">
              <a:lnSpc>
                <a:spcPct val="150000"/>
              </a:lnSpc>
            </a:pPr>
            <a:r>
              <a:rPr lang="zh-CN" altLang="en-US" dirty="0"/>
              <a:t>三角函数和级数相乘程序、贝努利函数程序  </a:t>
            </a:r>
            <a:endParaRPr lang="zh-CN" altLang="en-US" dirty="0"/>
          </a:p>
          <a:p>
            <a:pPr algn="just"/>
            <a:endParaRPr lang="zh-CN" altLang="en-US" dirty="0"/>
          </a:p>
        </p:txBody>
      </p:sp>
      <p:pic>
        <p:nvPicPr>
          <p:cNvPr id="6" name="图片 5"/>
          <p:cNvPicPr>
            <a:picLocks noChangeAspect="1"/>
          </p:cNvPicPr>
          <p:nvPr/>
        </p:nvPicPr>
        <p:blipFill>
          <a:blip r:embed="rId1">
            <a:clrChange>
              <a:clrFrom>
                <a:srgbClr val="DBD4BA"/>
              </a:clrFrom>
              <a:clrTo>
                <a:srgbClr val="DBD4BA">
                  <a:alpha val="0"/>
                </a:srgbClr>
              </a:clrTo>
            </a:clrChange>
          </a:blip>
          <a:stretch>
            <a:fillRect/>
          </a:stretch>
        </p:blipFill>
        <p:spPr>
          <a:xfrm>
            <a:off x="7726292" y="1533565"/>
            <a:ext cx="3810033" cy="47319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8" name="Picture 5" descr="102636935_lg[1]"/>
          <p:cNvPicPr>
            <a:picLocks noChangeAspect="1" noChangeArrowheads="1"/>
          </p:cNvPicPr>
          <p:nvPr/>
        </p:nvPicPr>
        <p:blipFill>
          <a:blip r:embed="rId1" cstate="print"/>
          <a:srcRect/>
          <a:stretch>
            <a:fillRect/>
          </a:stretch>
        </p:blipFill>
        <p:spPr bwMode="auto">
          <a:xfrm>
            <a:off x="694810" y="898964"/>
            <a:ext cx="7375302" cy="5206473"/>
          </a:xfrm>
          <a:prstGeom prst="rect">
            <a:avLst/>
          </a:prstGeom>
        </p:spPr>
      </p:pic>
      <p:sp>
        <p:nvSpPr>
          <p:cNvPr id="34819" name="Rectangle 2"/>
          <p:cNvSpPr>
            <a:spLocks noGrp="1" noChangeArrowheads="1"/>
          </p:cNvSpPr>
          <p:nvPr>
            <p:ph type="title"/>
          </p:nvPr>
        </p:nvSpPr>
        <p:spPr/>
        <p:txBody>
          <a:bodyPr/>
          <a:lstStyle/>
          <a:p>
            <a:pPr eaLnBrk="1" hangingPunct="1"/>
            <a:r>
              <a:rPr lang="en-US" altLang="zh-CN" sz="2400" dirty="0"/>
              <a:t>1940  Mechanical analog machines Lord Kelvin </a:t>
            </a:r>
            <a:endParaRPr lang="en-US" altLang="zh-CN" sz="2400" dirty="0"/>
          </a:p>
        </p:txBody>
      </p:sp>
      <p:sp>
        <p:nvSpPr>
          <p:cNvPr id="34820" name="Rectangle 3"/>
          <p:cNvSpPr>
            <a:spLocks noChangeArrowheads="1"/>
          </p:cNvSpPr>
          <p:nvPr/>
        </p:nvSpPr>
        <p:spPr bwMode="auto">
          <a:xfrm>
            <a:off x="1524000" y="0"/>
            <a:ext cx="184150" cy="641350"/>
          </a:xfrm>
          <a:prstGeom prst="rect">
            <a:avLst/>
          </a:prstGeom>
          <a:noFill/>
          <a:ln w="9525">
            <a:noFill/>
            <a:miter lim="800000"/>
          </a:ln>
        </p:spPr>
        <p:txBody>
          <a:bodyPr wrap="none" anchor="ctr">
            <a:spAutoFit/>
          </a:bodyPr>
          <a:lstStyle/>
          <a:p>
            <a:pPr fontAlgn="base">
              <a:spcBef>
                <a:spcPct val="0"/>
              </a:spcBef>
              <a:spcAft>
                <a:spcPct val="0"/>
              </a:spcAft>
            </a:pPr>
            <a:br>
              <a:rPr lang="en-US" altLang="zh-CN" i="1">
                <a:solidFill>
                  <a:srgbClr val="000000"/>
                </a:solidFill>
                <a:latin typeface="Arial" panose="020B0604020202020204" pitchFamily="34" charset="0"/>
                <a:ea typeface="华文细黑" panose="02010600040101010101" pitchFamily="2" charset="-122"/>
              </a:rPr>
            </a:br>
            <a:endParaRPr lang="en-US" altLang="zh-CN" i="1">
              <a:solidFill>
                <a:srgbClr val="000000"/>
              </a:solidFill>
              <a:latin typeface="Arial" panose="020B0604020202020204" pitchFamily="34" charset="0"/>
              <a:ea typeface="华文细黑" panose="02010600040101010101" pitchFamily="2" charset="-122"/>
            </a:endParaRPr>
          </a:p>
        </p:txBody>
      </p:sp>
      <p:sp>
        <p:nvSpPr>
          <p:cNvPr id="34821" name="Rectangle 4"/>
          <p:cNvSpPr>
            <a:spLocks noChangeArrowheads="1"/>
          </p:cNvSpPr>
          <p:nvPr/>
        </p:nvSpPr>
        <p:spPr bwMode="auto">
          <a:xfrm>
            <a:off x="1524000" y="0"/>
            <a:ext cx="184150" cy="641350"/>
          </a:xfrm>
          <a:prstGeom prst="rect">
            <a:avLst/>
          </a:prstGeom>
          <a:noFill/>
          <a:ln w="9525">
            <a:noFill/>
            <a:miter lim="800000"/>
          </a:ln>
        </p:spPr>
        <p:txBody>
          <a:bodyPr wrap="none" anchor="ctr">
            <a:spAutoFit/>
          </a:bodyPr>
          <a:lstStyle/>
          <a:p>
            <a:pPr fontAlgn="base">
              <a:spcBef>
                <a:spcPct val="0"/>
              </a:spcBef>
              <a:spcAft>
                <a:spcPct val="0"/>
              </a:spcAft>
            </a:pPr>
            <a:br>
              <a:rPr lang="en-US" altLang="zh-CN" i="1">
                <a:solidFill>
                  <a:srgbClr val="000000"/>
                </a:solidFill>
                <a:latin typeface="Arial" panose="020B0604020202020204" pitchFamily="34" charset="0"/>
                <a:ea typeface="华文细黑" panose="02010600040101010101" pitchFamily="2" charset="-122"/>
              </a:rPr>
            </a:br>
            <a:endParaRPr lang="en-US" altLang="zh-CN" i="1">
              <a:solidFill>
                <a:srgbClr val="000000"/>
              </a:solidFill>
              <a:latin typeface="Arial" panose="020B0604020202020204" pitchFamily="34" charset="0"/>
              <a:ea typeface="华文细黑"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994" y="2179675"/>
            <a:ext cx="4883137" cy="274066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飛鱼牌手摇计算机</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739169" y="1198935"/>
            <a:ext cx="6713662" cy="4987292"/>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赫尔曼</a:t>
            </a:r>
            <a:r>
              <a:rPr lang="en-US" altLang="zh-CN" dirty="0">
                <a:latin typeface="Arial" panose="020B0604020202020204" pitchFamily="34" charset="0"/>
              </a:rPr>
              <a:t>·</a:t>
            </a:r>
            <a:r>
              <a:rPr lang="zh-CN" altLang="en-US" dirty="0"/>
              <a:t>霍勒斯制表机 </a:t>
            </a:r>
            <a:r>
              <a:rPr lang="en-US" altLang="zh-CN" dirty="0"/>
              <a:t>---</a:t>
            </a:r>
            <a:r>
              <a:rPr lang="zh-CN" altLang="en-US" dirty="0"/>
              <a:t>  机械到电的飞跃</a:t>
            </a:r>
            <a:endParaRPr lang="zh-CN" altLang="en-US" dirty="0"/>
          </a:p>
        </p:txBody>
      </p:sp>
      <p:sp>
        <p:nvSpPr>
          <p:cNvPr id="3" name="内容占位符 2"/>
          <p:cNvSpPr>
            <a:spLocks noGrp="1"/>
          </p:cNvSpPr>
          <p:nvPr>
            <p:ph idx="1"/>
          </p:nvPr>
        </p:nvSpPr>
        <p:spPr/>
        <p:txBody>
          <a:bodyPr/>
          <a:lstStyle/>
          <a:p>
            <a:pPr>
              <a:lnSpc>
                <a:spcPct val="130000"/>
              </a:lnSpc>
            </a:pPr>
            <a:r>
              <a:rPr lang="zh-CN" altLang="en-US" dirty="0"/>
              <a:t>赫尔曼</a:t>
            </a:r>
            <a:r>
              <a:rPr lang="en-US" altLang="zh-CN" dirty="0"/>
              <a:t>·</a:t>
            </a:r>
            <a:r>
              <a:rPr lang="zh-CN" altLang="en-US" dirty="0"/>
              <a:t>霍勒斯博士发明穿孔卡片，是电脑软件的雏形</a:t>
            </a:r>
            <a:endParaRPr lang="zh-CN" altLang="en-US" dirty="0"/>
          </a:p>
          <a:p>
            <a:pPr>
              <a:lnSpc>
                <a:spcPct val="130000"/>
              </a:lnSpc>
            </a:pPr>
            <a:r>
              <a:rPr lang="en-US" altLang="zh-CN" dirty="0"/>
              <a:t>1888</a:t>
            </a:r>
            <a:r>
              <a:rPr lang="zh-CN" altLang="en-US" dirty="0"/>
              <a:t>年赫尔曼发明了制表机，它采用穿孔卡片进行数据处理，并用电气控制技术取代了纯机械装置。</a:t>
            </a:r>
            <a:endParaRPr lang="zh-CN" altLang="en-US" dirty="0"/>
          </a:p>
          <a:p>
            <a:endParaRPr lang="zh-CN" altLang="en-US" dirty="0"/>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t="11829"/>
          <a:stretch>
            <a:fillRect/>
          </a:stretch>
        </p:blipFill>
        <p:spPr>
          <a:xfrm>
            <a:off x="8844828" y="2877478"/>
            <a:ext cx="2705408" cy="3438261"/>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004" y="2877478"/>
            <a:ext cx="4889972" cy="3438261"/>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890" y="2877478"/>
            <a:ext cx="2294258" cy="34382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一、计算机系统概述</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5" name="图片 14"/>
          <p:cNvPicPr>
            <a:picLocks noChangeAspect="1"/>
          </p:cNvPicPr>
          <p:nvPr/>
        </p:nvPicPr>
        <p:blipFill>
          <a:blip r:embed="rId3">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17" name="文本框 16"/>
          <p:cNvSpPr txBox="1"/>
          <p:nvPr/>
        </p:nvSpPr>
        <p:spPr>
          <a:xfrm>
            <a:off x="-1683084" y="5224269"/>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endParaRPr lang="zh-CN" altLang="en-US" sz="2800" spc="300" dirty="0">
              <a:solidFill>
                <a:schemeClr val="bg1"/>
              </a:solidFill>
              <a:latin typeface="书体坊兰亭体" panose="03000509000000000000" pitchFamily="65" charset="-122"/>
              <a:ea typeface="书体坊兰亭体" panose="03000509000000000000" pitchFamily="65" charset="-122"/>
            </a:endParaRP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9" name="Picture 1" descr="C:\Users\tiger\AppData\Local\Microsoft\Windows\Temporary Internet Files\Content.IE5\W11K6U1A\MC900310822[1].wmf"/>
          <p:cNvPicPr>
            <a:picLocks noChangeAspect="1" noChangeArrowheads="1"/>
          </p:cNvPicPr>
          <p:nvPr/>
        </p:nvPicPr>
        <p:blipFill>
          <a:blip r:embed="rId4" cstate="print"/>
          <a:srcRect/>
          <a:stretch>
            <a:fillRect/>
          </a:stretch>
        </p:blipFill>
        <p:spPr bwMode="auto">
          <a:xfrm>
            <a:off x="9803006" y="4612390"/>
            <a:ext cx="1885480" cy="1998445"/>
          </a:xfrm>
          <a:prstGeom prst="rect">
            <a:avLst/>
          </a:prstGeom>
          <a:no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Punched card / tape</a:t>
            </a:r>
            <a:endParaRPr lang="zh-CN" altLang="en-US" dirty="0"/>
          </a:p>
        </p:txBody>
      </p:sp>
      <p:sp>
        <p:nvSpPr>
          <p:cNvPr id="7" name="Rectangle 3"/>
          <p:cNvSpPr txBox="1">
            <a:spLocks noChangeArrowheads="1"/>
          </p:cNvSpPr>
          <p:nvPr/>
        </p:nvSpPr>
        <p:spPr>
          <a:xfrm>
            <a:off x="1392865" y="5528931"/>
            <a:ext cx="9771321" cy="100959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100" dirty="0"/>
              <a:t>Punched cards accelerated the development of twentieth century commerce and industry. </a:t>
            </a:r>
            <a:endParaRPr lang="en-US" altLang="zh-CN" sz="2100" dirty="0"/>
          </a:p>
        </p:txBody>
      </p:sp>
      <p:graphicFrame>
        <p:nvGraphicFramePr>
          <p:cNvPr id="8" name="Object 5"/>
          <p:cNvGraphicFramePr>
            <a:graphicFrameLocks noGrp="1" noChangeAspect="1"/>
          </p:cNvGraphicFramePr>
          <p:nvPr>
            <p:ph sz="quarter" idx="4294967295"/>
          </p:nvPr>
        </p:nvGraphicFramePr>
        <p:xfrm>
          <a:off x="562534" y="987676"/>
          <a:ext cx="5903384" cy="2671354"/>
        </p:xfrm>
        <a:graphic>
          <a:graphicData uri="http://schemas.openxmlformats.org/presentationml/2006/ole">
            <mc:AlternateContent xmlns:mc="http://schemas.openxmlformats.org/markup-compatibility/2006">
              <mc:Choice xmlns:v="urn:schemas-microsoft-com:vml" Requires="v">
                <p:oleObj spid="_x0000_s1039" name="Image" r:id="rId1" imgW="5867400" imgH="2654300" progId="">
                  <p:embed/>
                </p:oleObj>
              </mc:Choice>
              <mc:Fallback>
                <p:oleObj name="Image" r:id="rId1" imgW="5867400" imgH="2654300" progId="">
                  <p:embed/>
                  <p:pic>
                    <p:nvPicPr>
                      <p:cNvPr id="0" name="Object 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534" y="987676"/>
                        <a:ext cx="5903384" cy="2671354"/>
                      </a:xfrm>
                      <a:prstGeom prst="rect">
                        <a:avLst/>
                      </a:prstGeom>
                      <a:noFill/>
                      <a:ln>
                        <a:noFill/>
                      </a:ln>
                      <a:effectLst/>
                    </p:spPr>
                  </p:pic>
                </p:oleObj>
              </mc:Fallback>
            </mc:AlternateContent>
          </a:graphicData>
        </a:graphic>
      </p:graphicFrame>
      <p:pic>
        <p:nvPicPr>
          <p:cNvPr id="9" name="Picture 4" descr="punch_tape"/>
          <p:cNvPicPr>
            <a:picLocks noGrp="1" noChangeAspect="1" noChangeArrowheads="1"/>
          </p:cNvPicPr>
          <p:nvPr>
            <p:ph sz="quarter" idx="4294967295"/>
          </p:nvPr>
        </p:nvPicPr>
        <p:blipFill>
          <a:blip r:embed="rId3" cstate="print"/>
          <a:srcRect/>
          <a:stretch>
            <a:fillRect/>
          </a:stretch>
        </p:blipFill>
        <p:spPr>
          <a:xfrm>
            <a:off x="562534" y="4115583"/>
            <a:ext cx="7261674" cy="1063317"/>
          </a:xfrm>
          <a:prstGeom prst="rect">
            <a:avLst/>
          </a:prstGeom>
          <a:noFill/>
        </p:spPr>
      </p:pic>
      <p:pic>
        <p:nvPicPr>
          <p:cNvPr id="6" name="Picture 2" descr="Another Card Reader Punch"/>
          <p:cNvPicPr>
            <a:picLocks noChangeAspect="1" noChangeArrowheads="1"/>
          </p:cNvPicPr>
          <p:nvPr/>
        </p:nvPicPr>
        <p:blipFill>
          <a:blip r:embed="rId4" cstate="print"/>
          <a:srcRect/>
          <a:stretch>
            <a:fillRect/>
          </a:stretch>
        </p:blipFill>
        <p:spPr bwMode="auto">
          <a:xfrm>
            <a:off x="8593597" y="3670509"/>
            <a:ext cx="2549324" cy="1780544"/>
          </a:xfrm>
          <a:prstGeom prst="rect">
            <a:avLst/>
          </a:prstGeom>
          <a:noFill/>
          <a:ln w="9525">
            <a:noFill/>
            <a:miter lim="800000"/>
            <a:headEnd/>
            <a:tailEnd/>
          </a:ln>
        </p:spPr>
      </p:pic>
      <p:pic>
        <p:nvPicPr>
          <p:cNvPr id="10" name="Picture 4" descr="029 Card Punch"/>
          <p:cNvPicPr>
            <a:picLocks noChangeAspect="1" noChangeArrowheads="1"/>
          </p:cNvPicPr>
          <p:nvPr/>
        </p:nvPicPr>
        <p:blipFill>
          <a:blip r:embed="rId5" cstate="print"/>
          <a:srcRect/>
          <a:stretch>
            <a:fillRect/>
          </a:stretch>
        </p:blipFill>
        <p:spPr bwMode="auto">
          <a:xfrm>
            <a:off x="7354186" y="1091236"/>
            <a:ext cx="3810000" cy="2464233"/>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5"/>
          <p:cNvSpPr>
            <a:spLocks noGrp="1" noChangeArrowheads="1"/>
          </p:cNvSpPr>
          <p:nvPr>
            <p:ph type="title"/>
          </p:nvPr>
        </p:nvSpPr>
        <p:spPr>
          <a:noFill/>
        </p:spPr>
        <p:txBody>
          <a:bodyPr/>
          <a:lstStyle/>
          <a:p>
            <a:pPr eaLnBrk="1" hangingPunct="1"/>
            <a:r>
              <a:rPr lang="en-US" altLang="zh-CN"/>
              <a:t>Punched card</a:t>
            </a:r>
            <a:endParaRPr lang="en-US" altLang="zh-CN"/>
          </a:p>
        </p:txBody>
      </p:sp>
      <p:pic>
        <p:nvPicPr>
          <p:cNvPr id="491522" name="Picture 2" descr="Open Carrying Box"/>
          <p:cNvPicPr>
            <a:picLocks noChangeAspect="1" noChangeArrowheads="1"/>
          </p:cNvPicPr>
          <p:nvPr/>
        </p:nvPicPr>
        <p:blipFill rotWithShape="1">
          <a:blip r:embed="rId1" cstate="print"/>
          <a:srcRect l="-434" t="26587" r="434" b="-5496"/>
          <a:stretch>
            <a:fillRect/>
          </a:stretch>
        </p:blipFill>
        <p:spPr bwMode="auto">
          <a:xfrm>
            <a:off x="5977767" y="1148866"/>
            <a:ext cx="4899340" cy="2899566"/>
          </a:xfrm>
          <a:prstGeom prst="rect">
            <a:avLst/>
          </a:prstGeom>
          <a:noFill/>
          <a:ln w="9525">
            <a:noFill/>
            <a:miter lim="800000"/>
            <a:headEnd/>
            <a:tailEnd/>
          </a:ln>
        </p:spPr>
      </p:pic>
      <p:pic>
        <p:nvPicPr>
          <p:cNvPr id="491523" name="Picture 3" descr="An 80 Column Punch Card"/>
          <p:cNvPicPr>
            <a:picLocks noChangeAspect="1" noChangeArrowheads="1"/>
          </p:cNvPicPr>
          <p:nvPr/>
        </p:nvPicPr>
        <p:blipFill rotWithShape="1">
          <a:blip r:embed="rId2" cstate="print"/>
          <a:srcRect t="10670"/>
          <a:stretch>
            <a:fillRect/>
          </a:stretch>
        </p:blipFill>
        <p:spPr bwMode="auto">
          <a:xfrm>
            <a:off x="1033627" y="3219053"/>
            <a:ext cx="4316596" cy="2892001"/>
          </a:xfrm>
          <a:prstGeom prst="rect">
            <a:avLst/>
          </a:prstGeom>
          <a:noFill/>
          <a:ln w="9525">
            <a:noFill/>
            <a:miter lim="800000"/>
            <a:headEnd/>
            <a:tailEnd/>
          </a:ln>
        </p:spPr>
      </p:pic>
      <p:pic>
        <p:nvPicPr>
          <p:cNvPr id="491524" name="Picture 4" descr="Punch Card"/>
          <p:cNvPicPr>
            <a:picLocks noChangeAspect="1" noChangeArrowheads="1"/>
          </p:cNvPicPr>
          <p:nvPr/>
        </p:nvPicPr>
        <p:blipFill>
          <a:blip r:embed="rId3" cstate="print"/>
          <a:srcRect/>
          <a:stretch>
            <a:fillRect/>
          </a:stretch>
        </p:blipFill>
        <p:spPr bwMode="auto">
          <a:xfrm>
            <a:off x="1033627" y="1148866"/>
            <a:ext cx="4316596" cy="1906202"/>
          </a:xfrm>
          <a:prstGeom prst="rect">
            <a:avLst/>
          </a:prstGeom>
          <a:noFill/>
          <a:ln w="9525">
            <a:noFill/>
            <a:miter lim="800000"/>
            <a:headEnd/>
            <a:tailEnd/>
          </a:ln>
        </p:spPr>
      </p:pic>
      <p:sp>
        <p:nvSpPr>
          <p:cNvPr id="491526" name="Rectangle 6"/>
          <p:cNvSpPr>
            <a:spLocks noChangeArrowheads="1"/>
          </p:cNvSpPr>
          <p:nvPr/>
        </p:nvSpPr>
        <p:spPr bwMode="auto">
          <a:xfrm>
            <a:off x="6741138" y="4322044"/>
            <a:ext cx="4572000" cy="2252924"/>
          </a:xfrm>
          <a:prstGeom prst="rect">
            <a:avLst/>
          </a:prstGeom>
          <a:noFill/>
          <a:ln w="9525">
            <a:noFill/>
            <a:miter lim="800000"/>
          </a:ln>
        </p:spPr>
        <p:txBody>
          <a:bodyPr anchor="ctr">
            <a:spAutoFit/>
          </a:bodyPr>
          <a:lstStyle/>
          <a:p>
            <a:pPr algn="ctr" fontAlgn="base">
              <a:lnSpc>
                <a:spcPct val="130000"/>
              </a:lnSpc>
              <a:spcBef>
                <a:spcPct val="0"/>
              </a:spcBef>
              <a:spcAft>
                <a:spcPct val="0"/>
              </a:spcAft>
            </a:pPr>
            <a:r>
              <a:rPr lang="en-US" altLang="zh-CN" sz="2800" dirty="0">
                <a:solidFill>
                  <a:srgbClr val="000000"/>
                </a:solidFill>
                <a:latin typeface="Arial" panose="020B0604020202020204" pitchFamily="34" charset="0"/>
                <a:ea typeface="华文细黑" panose="02010600040101010101" pitchFamily="2" charset="-122"/>
              </a:rPr>
              <a:t>2000 cards,</a:t>
            </a:r>
            <a:endParaRPr lang="en-US" altLang="zh-CN" sz="2800" dirty="0">
              <a:solidFill>
                <a:srgbClr val="000000"/>
              </a:solidFill>
              <a:latin typeface="Arial" panose="020B0604020202020204" pitchFamily="34" charset="0"/>
              <a:ea typeface="华文细黑" panose="02010600040101010101" pitchFamily="2" charset="-122"/>
            </a:endParaRPr>
          </a:p>
          <a:p>
            <a:pPr algn="ctr" fontAlgn="base">
              <a:lnSpc>
                <a:spcPct val="130000"/>
              </a:lnSpc>
              <a:spcBef>
                <a:spcPct val="0"/>
              </a:spcBef>
              <a:spcAft>
                <a:spcPct val="0"/>
              </a:spcAft>
            </a:pPr>
            <a:r>
              <a:rPr lang="en-US" altLang="zh-CN" sz="2800" dirty="0">
                <a:solidFill>
                  <a:srgbClr val="000000"/>
                </a:solidFill>
                <a:latin typeface="Arial" panose="020B0604020202020204" pitchFamily="34" charset="0"/>
                <a:ea typeface="华文细黑" panose="02010600040101010101" pitchFamily="2" charset="-122"/>
              </a:rPr>
              <a:t>6.6 Kg</a:t>
            </a:r>
            <a:endParaRPr lang="en-US" altLang="zh-CN" sz="2800" dirty="0">
              <a:solidFill>
                <a:srgbClr val="000000"/>
              </a:solidFill>
              <a:latin typeface="Arial" panose="020B0604020202020204" pitchFamily="34" charset="0"/>
              <a:ea typeface="华文细黑" panose="02010600040101010101" pitchFamily="2" charset="-122"/>
            </a:endParaRPr>
          </a:p>
          <a:p>
            <a:pPr algn="ctr" fontAlgn="base">
              <a:lnSpc>
                <a:spcPct val="130000"/>
              </a:lnSpc>
              <a:spcBef>
                <a:spcPct val="0"/>
              </a:spcBef>
              <a:spcAft>
                <a:spcPct val="0"/>
              </a:spcAft>
            </a:pPr>
            <a:r>
              <a:rPr lang="en-US" altLang="zh-CN" sz="2800" dirty="0">
                <a:solidFill>
                  <a:srgbClr val="000000"/>
                </a:solidFill>
                <a:latin typeface="Arial" panose="020B0604020202020204" pitchFamily="34" charset="0"/>
                <a:ea typeface="华文细黑" panose="02010600040101010101" pitchFamily="2" charset="-122"/>
              </a:rPr>
              <a:t> 20 Kbytes</a:t>
            </a:r>
            <a:endParaRPr lang="en-US" altLang="zh-CN" sz="2800" dirty="0">
              <a:solidFill>
                <a:srgbClr val="000000"/>
              </a:solidFill>
              <a:latin typeface="Arial" panose="020B0604020202020204" pitchFamily="34" charset="0"/>
              <a:ea typeface="华文细黑" panose="02010600040101010101" pitchFamily="2" charset="-122"/>
            </a:endParaRPr>
          </a:p>
          <a:p>
            <a:pPr algn="ctr" fontAlgn="base">
              <a:lnSpc>
                <a:spcPct val="130000"/>
              </a:lnSpc>
              <a:spcBef>
                <a:spcPct val="0"/>
              </a:spcBef>
              <a:spcAft>
                <a:spcPct val="0"/>
              </a:spcAft>
            </a:pPr>
            <a:endParaRPr lang="en-US" altLang="zh-CN" sz="2400" i="1" dirty="0">
              <a:solidFill>
                <a:srgbClr val="000000"/>
              </a:solidFill>
              <a:latin typeface="Arial" panose="020B0604020202020204" pitchFamily="34" charset="0"/>
              <a:ea typeface="华文细黑" panose="0201060004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赫尔曼</a:t>
            </a:r>
            <a:r>
              <a:rPr lang="en-US" altLang="zh-CN" dirty="0">
                <a:latin typeface="Arial" panose="020B0604020202020204" pitchFamily="34" charset="0"/>
              </a:rPr>
              <a:t>·</a:t>
            </a:r>
            <a:r>
              <a:rPr lang="zh-CN" altLang="en-US" dirty="0"/>
              <a:t>霍勒斯制表机</a:t>
            </a:r>
            <a:endParaRPr lang="zh-CN" altLang="en-US" dirty="0"/>
          </a:p>
        </p:txBody>
      </p:sp>
      <p:sp>
        <p:nvSpPr>
          <p:cNvPr id="3" name="内容占位符 2"/>
          <p:cNvSpPr>
            <a:spLocks noGrp="1"/>
          </p:cNvSpPr>
          <p:nvPr>
            <p:ph idx="1"/>
          </p:nvPr>
        </p:nvSpPr>
        <p:spPr>
          <a:xfrm>
            <a:off x="487822" y="942764"/>
            <a:ext cx="6774215" cy="3980110"/>
          </a:xfrm>
        </p:spPr>
        <p:txBody>
          <a:bodyPr/>
          <a:lstStyle/>
          <a:p>
            <a:pPr algn="just"/>
            <a:r>
              <a:rPr lang="en-US" altLang="zh-CN" sz="2800" dirty="0"/>
              <a:t>1890</a:t>
            </a:r>
            <a:r>
              <a:rPr lang="zh-CN" altLang="en-US" sz="2800" dirty="0"/>
              <a:t>年，美国人口普查全部采用了霍勒斯制表机。</a:t>
            </a:r>
            <a:r>
              <a:rPr lang="en-US" altLang="zh-CN" sz="2800" dirty="0"/>
              <a:t>1900</a:t>
            </a:r>
            <a:r>
              <a:rPr lang="zh-CN" altLang="en-US" sz="2800" dirty="0"/>
              <a:t>年美国人口普查由于采用了制表机，全部统计处理工作只用了</a:t>
            </a:r>
            <a:r>
              <a:rPr lang="en-US" altLang="zh-CN" sz="2800" dirty="0"/>
              <a:t>1</a:t>
            </a:r>
            <a:r>
              <a:rPr lang="zh-CN" altLang="en-US" sz="2800" dirty="0"/>
              <a:t>年零</a:t>
            </a:r>
            <a:r>
              <a:rPr lang="en-US" altLang="zh-CN" sz="2800" dirty="0"/>
              <a:t>7</a:t>
            </a:r>
            <a:r>
              <a:rPr lang="zh-CN" altLang="en-US" sz="2800" dirty="0"/>
              <a:t>个月时间。</a:t>
            </a:r>
            <a:endParaRPr lang="zh-CN" altLang="en-US" sz="2800" dirty="0"/>
          </a:p>
          <a:p>
            <a:pPr algn="just"/>
            <a:r>
              <a:rPr lang="zh-CN" altLang="en-US" sz="2800" dirty="0"/>
              <a:t>霍勒斯于</a:t>
            </a:r>
            <a:r>
              <a:rPr lang="en-US" altLang="zh-CN" sz="2800" dirty="0"/>
              <a:t>1896</a:t>
            </a:r>
            <a:r>
              <a:rPr lang="zh-CN" altLang="en-US" sz="2800" dirty="0"/>
              <a:t>年创立了制表机公司，</a:t>
            </a:r>
            <a:r>
              <a:rPr lang="en-US" altLang="zh-CN" sz="2800" dirty="0"/>
              <a:t>1911</a:t>
            </a:r>
            <a:r>
              <a:rPr lang="zh-CN" altLang="en-US" sz="2800" dirty="0"/>
              <a:t>年并入</a:t>
            </a:r>
            <a:r>
              <a:rPr lang="en-US" altLang="zh-CN" sz="2800" dirty="0"/>
              <a:t>CTR</a:t>
            </a:r>
            <a:r>
              <a:rPr lang="zh-CN" altLang="en-US" sz="2800" dirty="0"/>
              <a:t>（计算制表记录）公司</a:t>
            </a:r>
            <a:endParaRPr lang="zh-CN" altLang="en-US" sz="2800" dirty="0"/>
          </a:p>
          <a:p>
            <a:pPr algn="just"/>
            <a:r>
              <a:rPr lang="en-US" altLang="zh-CN" sz="2800" dirty="0"/>
              <a:t>1924</a:t>
            </a:r>
            <a:r>
              <a:rPr lang="zh-CN" altLang="en-US" sz="2800" dirty="0"/>
              <a:t>年</a:t>
            </a:r>
            <a:r>
              <a:rPr lang="en-US" altLang="zh-CN" sz="2800" dirty="0"/>
              <a:t>IBM</a:t>
            </a:r>
            <a:r>
              <a:rPr lang="zh-CN" altLang="en-US" sz="2800" dirty="0"/>
              <a:t>成立</a:t>
            </a:r>
            <a:endParaRPr lang="zh-CN" altLang="en-US" sz="2800" dirty="0"/>
          </a:p>
          <a:p>
            <a:pPr algn="just"/>
            <a:endParaRPr lang="zh-CN" altLang="en-US" dirty="0"/>
          </a:p>
        </p:txBody>
      </p:sp>
      <p:pic>
        <p:nvPicPr>
          <p:cNvPr id="4" name="Picture 3" descr="1-30"/>
          <p:cNvPicPr>
            <a:picLocks noChangeAspect="1" noChangeArrowheads="1"/>
          </p:cNvPicPr>
          <p:nvPr/>
        </p:nvPicPr>
        <p:blipFill>
          <a:blip r:embed="rId1" cstate="print"/>
          <a:srcRect/>
          <a:stretch>
            <a:fillRect/>
          </a:stretch>
        </p:blipFill>
        <p:spPr bwMode="auto">
          <a:xfrm>
            <a:off x="8732875" y="1065638"/>
            <a:ext cx="1311275" cy="1511300"/>
          </a:xfrm>
          <a:prstGeom prst="rect">
            <a:avLst/>
          </a:prstGeom>
          <a:noFill/>
          <a:ln w="25400">
            <a:solidFill>
              <a:srgbClr val="FF6600"/>
            </a:solidFill>
            <a:miter lim="800000"/>
            <a:headEnd/>
            <a:tailEnd/>
          </a:ln>
        </p:spPr>
      </p:pic>
      <p:pic>
        <p:nvPicPr>
          <p:cNvPr id="5" name="Picture 4" descr="1-31"/>
          <p:cNvPicPr>
            <a:picLocks noChangeAspect="1" noChangeArrowheads="1"/>
          </p:cNvPicPr>
          <p:nvPr/>
        </p:nvPicPr>
        <p:blipFill>
          <a:blip r:embed="rId2" cstate="print"/>
          <a:srcRect/>
          <a:stretch>
            <a:fillRect/>
          </a:stretch>
        </p:blipFill>
        <p:spPr bwMode="auto">
          <a:xfrm>
            <a:off x="8488399" y="2932819"/>
            <a:ext cx="1800225" cy="1489075"/>
          </a:xfrm>
          <a:prstGeom prst="rect">
            <a:avLst/>
          </a:prstGeom>
          <a:noFill/>
          <a:ln w="25400">
            <a:solidFill>
              <a:srgbClr val="FF6600"/>
            </a:solidFill>
            <a:miter lim="800000"/>
            <a:headEnd/>
            <a:tailEnd/>
          </a:ln>
        </p:spPr>
      </p:pic>
      <p:pic>
        <p:nvPicPr>
          <p:cNvPr id="6" name="Picture 5"/>
          <p:cNvPicPr>
            <a:picLocks noChangeAspect="1" noChangeArrowheads="1"/>
          </p:cNvPicPr>
          <p:nvPr/>
        </p:nvPicPr>
        <p:blipFill>
          <a:blip r:embed="rId3" cstate="print"/>
          <a:srcRect/>
          <a:stretch>
            <a:fillRect/>
          </a:stretch>
        </p:blipFill>
        <p:spPr bwMode="auto">
          <a:xfrm>
            <a:off x="8027581" y="4797667"/>
            <a:ext cx="2895600" cy="1490663"/>
          </a:xfrm>
          <a:prstGeom prst="rect">
            <a:avLst/>
          </a:prstGeom>
          <a:noFill/>
          <a:ln w="25400">
            <a:solidFill>
              <a:srgbClr val="FF6600"/>
            </a:solid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8"/>
          <p:cNvSpPr>
            <a:spLocks noGrp="1" noChangeArrowheads="1"/>
          </p:cNvSpPr>
          <p:nvPr>
            <p:ph type="title"/>
          </p:nvPr>
        </p:nvSpPr>
        <p:spPr>
          <a:noFill/>
        </p:spPr>
        <p:txBody>
          <a:bodyPr/>
          <a:lstStyle/>
          <a:p>
            <a:pPr eaLnBrk="1" hangingPunct="1"/>
            <a:r>
              <a:rPr lang="en-US" altLang="zh-CN" dirty="0"/>
              <a:t>1904</a:t>
            </a:r>
            <a:r>
              <a:rPr lang="zh-CN" altLang="en-US" dirty="0"/>
              <a:t>年弗莱明发明真空电子二极管</a:t>
            </a:r>
            <a:endParaRPr lang="zh-CN" altLang="en-US" dirty="0"/>
          </a:p>
        </p:txBody>
      </p:sp>
      <p:pic>
        <p:nvPicPr>
          <p:cNvPr id="40970" name="Picture 4" descr="1-34"/>
          <p:cNvPicPr>
            <a:picLocks noChangeAspect="1" noChangeArrowheads="1"/>
          </p:cNvPicPr>
          <p:nvPr/>
        </p:nvPicPr>
        <p:blipFill>
          <a:blip r:embed="rId1" cstate="print"/>
          <a:srcRect/>
          <a:stretch>
            <a:fillRect/>
          </a:stretch>
        </p:blipFill>
        <p:spPr bwMode="auto">
          <a:xfrm>
            <a:off x="6515100" y="1714504"/>
            <a:ext cx="2095500" cy="2751942"/>
          </a:xfrm>
          <a:prstGeom prst="rect">
            <a:avLst/>
          </a:prstGeom>
          <a:noFill/>
          <a:ln w="25400">
            <a:noFill/>
            <a:miter lim="800000"/>
            <a:headEnd/>
            <a:tailEnd/>
          </a:ln>
        </p:spPr>
      </p:pic>
      <p:sp>
        <p:nvSpPr>
          <p:cNvPr id="494601" name="Rectangle 9"/>
          <p:cNvSpPr>
            <a:spLocks noChangeArrowheads="1"/>
          </p:cNvSpPr>
          <p:nvPr/>
        </p:nvSpPr>
        <p:spPr bwMode="auto">
          <a:xfrm>
            <a:off x="4638900" y="5001336"/>
            <a:ext cx="7416800" cy="822325"/>
          </a:xfrm>
          <a:prstGeom prst="rect">
            <a:avLst/>
          </a:prstGeom>
          <a:noFill/>
          <a:ln w="9525" algn="ctr">
            <a:noFill/>
            <a:miter lim="800000"/>
          </a:ln>
        </p:spPr>
        <p:txBody>
          <a:bodyPr/>
          <a:lstStyle/>
          <a:p>
            <a:pPr marL="342900" indent="-342900" fontAlgn="base">
              <a:lnSpc>
                <a:spcPct val="120000"/>
              </a:lnSpc>
              <a:spcBef>
                <a:spcPct val="20000"/>
              </a:spcBef>
              <a:spcAft>
                <a:spcPct val="0"/>
              </a:spcAft>
              <a:buClr>
                <a:srgbClr val="FFC000"/>
              </a:buClr>
              <a:buFont typeface="Wingdings" panose="05000000000000000000" pitchFamily="2" charset="2"/>
              <a:buChar char="n"/>
            </a:pPr>
            <a:r>
              <a:rPr lang="en-US" altLang="zh-CN" sz="2400" dirty="0">
                <a:solidFill>
                  <a:srgbClr val="000000"/>
                </a:solidFill>
                <a:latin typeface="微软雅黑" panose="020B0503020204020204" pitchFamily="34" charset="-122"/>
                <a:ea typeface="微软雅黑" panose="020B0503020204020204" pitchFamily="34" charset="-122"/>
              </a:rPr>
              <a:t>1904</a:t>
            </a:r>
            <a:r>
              <a:rPr lang="zh-CN" altLang="en-US" sz="2400" dirty="0">
                <a:solidFill>
                  <a:srgbClr val="000000"/>
                </a:solidFill>
                <a:latin typeface="微软雅黑" panose="020B0503020204020204" pitchFamily="34" charset="-122"/>
                <a:ea typeface="微软雅黑" panose="020B0503020204020204" pitchFamily="34" charset="-122"/>
              </a:rPr>
              <a:t>年，英国人弗莱明发明真空电子二极管</a:t>
            </a:r>
            <a:endParaRPr lang="zh-CN" altLang="en-US" sz="2400" dirty="0">
              <a:solidFill>
                <a:srgbClr val="000000"/>
              </a:solidFill>
              <a:latin typeface="微软雅黑" panose="020B0503020204020204" pitchFamily="34" charset="-122"/>
              <a:ea typeface="微软雅黑" panose="020B0503020204020204" pitchFamily="34" charset="-122"/>
            </a:endParaRPr>
          </a:p>
          <a:p>
            <a:pPr marL="342900" indent="-342900" fontAlgn="base">
              <a:lnSpc>
                <a:spcPct val="120000"/>
              </a:lnSpc>
              <a:spcBef>
                <a:spcPct val="20000"/>
              </a:spcBef>
              <a:spcAft>
                <a:spcPct val="0"/>
              </a:spcAft>
              <a:buClr>
                <a:srgbClr val="FFC000"/>
              </a:buClr>
              <a:buFont typeface="Wingdings" panose="05000000000000000000" pitchFamily="2" charset="2"/>
              <a:buChar char="n"/>
            </a:pPr>
            <a:r>
              <a:rPr lang="zh-CN" altLang="en-US" sz="2400" dirty="0">
                <a:solidFill>
                  <a:srgbClr val="000000"/>
                </a:solidFill>
                <a:latin typeface="微软雅黑" panose="020B0503020204020204" pitchFamily="34" charset="-122"/>
                <a:ea typeface="微软雅黑" panose="020B0503020204020204" pitchFamily="34" charset="-122"/>
              </a:rPr>
              <a:t>电子管的诞生，是人类电子文明的起点</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a:srcRect l="12204" t="13515" r="22467" b="15274"/>
          <a:stretch>
            <a:fillRect/>
          </a:stretch>
        </p:blipFill>
        <p:spPr>
          <a:xfrm>
            <a:off x="669022" y="1221226"/>
            <a:ext cx="3969878" cy="47167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1906</a:t>
            </a:r>
            <a:r>
              <a:rPr lang="zh-CN" altLang="en-US" dirty="0"/>
              <a:t>年弗雷斯特发明真空电子三极管</a:t>
            </a:r>
            <a:endParaRPr lang="zh-CN" altLang="en-US" dirty="0"/>
          </a:p>
        </p:txBody>
      </p:sp>
      <p:sp>
        <p:nvSpPr>
          <p:cNvPr id="3" name="内容占位符 2"/>
          <p:cNvSpPr>
            <a:spLocks noGrp="1"/>
          </p:cNvSpPr>
          <p:nvPr>
            <p:ph idx="1"/>
          </p:nvPr>
        </p:nvSpPr>
        <p:spPr>
          <a:xfrm>
            <a:off x="487822" y="942764"/>
            <a:ext cx="6774215" cy="3980110"/>
          </a:xfrm>
        </p:spPr>
        <p:txBody>
          <a:bodyPr>
            <a:normAutofit/>
          </a:bodyPr>
          <a:lstStyle/>
          <a:p>
            <a:pPr fontAlgn="base">
              <a:lnSpc>
                <a:spcPct val="150000"/>
              </a:lnSpc>
              <a:spcBef>
                <a:spcPct val="20000"/>
              </a:spcBef>
              <a:spcAft>
                <a:spcPct val="0"/>
              </a:spcAft>
            </a:pPr>
            <a:r>
              <a:rPr lang="en-US" altLang="zh-CN" sz="2400" dirty="0">
                <a:solidFill>
                  <a:srgbClr val="000000"/>
                </a:solidFill>
                <a:latin typeface="微软雅黑" panose="020B0503020204020204" pitchFamily="34" charset="-122"/>
                <a:ea typeface="微软雅黑" panose="020B0503020204020204" pitchFamily="34" charset="-122"/>
              </a:rPr>
              <a:t>1906</a:t>
            </a:r>
            <a:r>
              <a:rPr lang="zh-CN" altLang="en-US" sz="2400" dirty="0">
                <a:solidFill>
                  <a:srgbClr val="000000"/>
                </a:solidFill>
                <a:latin typeface="微软雅黑" panose="020B0503020204020204" pitchFamily="34" charset="-122"/>
                <a:ea typeface="微软雅黑" panose="020B0503020204020204" pitchFamily="34" charset="-122"/>
              </a:rPr>
              <a:t>年，美国人德弗雷斯特发明电子三极管。</a:t>
            </a:r>
            <a:endParaRPr lang="zh-CN" altLang="en-US" sz="2400" dirty="0">
              <a:solidFill>
                <a:srgbClr val="000000"/>
              </a:solidFill>
              <a:latin typeface="微软雅黑" panose="020B0503020204020204" pitchFamily="34" charset="-122"/>
              <a:ea typeface="微软雅黑" panose="020B0503020204020204" pitchFamily="34" charset="-122"/>
            </a:endParaRPr>
          </a:p>
          <a:p>
            <a:pPr fontAlgn="base">
              <a:lnSpc>
                <a:spcPct val="150000"/>
              </a:lnSpc>
              <a:spcBef>
                <a:spcPct val="2000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在研究中发现，三极管可以通过级联使放大倍数大增。</a:t>
            </a:r>
            <a:endParaRPr lang="zh-CN" altLang="en-US" sz="2400" dirty="0">
              <a:solidFill>
                <a:srgbClr val="000000"/>
              </a:solidFill>
              <a:latin typeface="微软雅黑" panose="020B0503020204020204" pitchFamily="34" charset="-122"/>
              <a:ea typeface="微软雅黑" panose="020B0503020204020204" pitchFamily="34" charset="-122"/>
            </a:endParaRPr>
          </a:p>
          <a:p>
            <a:pPr fontAlgn="base">
              <a:lnSpc>
                <a:spcPct val="150000"/>
              </a:lnSpc>
              <a:spcBef>
                <a:spcPct val="2000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这使得三极管的实用价值大大提高，从而促成了无线电通信技术的迅速发展。</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376337" y="1637740"/>
            <a:ext cx="4222543" cy="4567655"/>
          </a:xfrm>
          <a:prstGeom prst="rect">
            <a:avLst/>
          </a:prstGeom>
        </p:spPr>
      </p:pic>
      <p:pic>
        <p:nvPicPr>
          <p:cNvPr id="13"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797" y="4084774"/>
            <a:ext cx="2941672" cy="2103295"/>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3"/>
          <a:stretch>
            <a:fillRect/>
          </a:stretch>
        </p:blipFill>
        <p:spPr>
          <a:xfrm rot="5400000">
            <a:off x="1600158" y="3930624"/>
            <a:ext cx="1372084" cy="317745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1938</a:t>
            </a:r>
            <a:r>
              <a:rPr lang="zh-CN" altLang="en-US" dirty="0"/>
              <a:t>年朱斯的</a:t>
            </a:r>
            <a:r>
              <a:rPr lang="en-US" altLang="zh-CN" dirty="0"/>
              <a:t>Z</a:t>
            </a:r>
            <a:r>
              <a:rPr lang="zh-CN" altLang="en-US" dirty="0"/>
              <a:t>系列计算机</a:t>
            </a:r>
            <a:endParaRPr lang="zh-CN" altLang="en-US" dirty="0"/>
          </a:p>
        </p:txBody>
      </p:sp>
      <p:sp>
        <p:nvSpPr>
          <p:cNvPr id="3" name="内容占位符 2"/>
          <p:cNvSpPr>
            <a:spLocks noGrp="1"/>
          </p:cNvSpPr>
          <p:nvPr>
            <p:ph idx="1"/>
          </p:nvPr>
        </p:nvSpPr>
        <p:spPr>
          <a:xfrm>
            <a:off x="5006324" y="1242811"/>
            <a:ext cx="6561564" cy="5257745"/>
          </a:xfrm>
        </p:spPr>
        <p:txBody>
          <a:bodyPr>
            <a:normAutofit/>
          </a:bodyPr>
          <a:lstStyle/>
          <a:p>
            <a:pPr>
              <a:lnSpc>
                <a:spcPct val="130000"/>
              </a:lnSpc>
            </a:pPr>
            <a:r>
              <a:rPr lang="en-US" altLang="zh-CN" sz="2400" dirty="0"/>
              <a:t>1938</a:t>
            </a:r>
            <a:r>
              <a:rPr lang="zh-CN" altLang="en-US" sz="2400" dirty="0"/>
              <a:t>年，德国科学家朱斯</a:t>
            </a:r>
            <a:r>
              <a:rPr lang="en-US" altLang="zh-CN" sz="2400" dirty="0"/>
              <a:t>Z-1</a:t>
            </a:r>
            <a:r>
              <a:rPr lang="zh-CN" altLang="en-US" sz="2400" dirty="0"/>
              <a:t>计算机</a:t>
            </a:r>
            <a:endParaRPr lang="zh-CN" altLang="en-US" sz="2400" dirty="0"/>
          </a:p>
          <a:p>
            <a:pPr lvl="1">
              <a:lnSpc>
                <a:spcPct val="130000"/>
              </a:lnSpc>
            </a:pPr>
            <a:r>
              <a:rPr lang="zh-CN" altLang="en-US" sz="1800" dirty="0"/>
              <a:t>第一台二进制计算机，第一台真空电子管计算机</a:t>
            </a:r>
            <a:endParaRPr lang="zh-CN" altLang="en-US" sz="1800" dirty="0"/>
          </a:p>
          <a:p>
            <a:pPr>
              <a:lnSpc>
                <a:spcPct val="130000"/>
              </a:lnSpc>
            </a:pPr>
            <a:r>
              <a:rPr lang="zh-CN" altLang="en-US" sz="2400" dirty="0"/>
              <a:t>先后研制出采用继电器的</a:t>
            </a:r>
            <a:r>
              <a:rPr lang="en-US" altLang="zh-CN" sz="2400" dirty="0"/>
              <a:t>Z-2</a:t>
            </a:r>
            <a:r>
              <a:rPr lang="zh-CN" altLang="en-US" sz="2400" dirty="0"/>
              <a:t>、</a:t>
            </a:r>
            <a:r>
              <a:rPr lang="en-US" altLang="zh-CN" sz="2400" dirty="0"/>
              <a:t>3</a:t>
            </a:r>
            <a:r>
              <a:rPr lang="zh-CN" altLang="en-US" sz="2400" dirty="0"/>
              <a:t>、</a:t>
            </a:r>
            <a:r>
              <a:rPr lang="en-US" altLang="zh-CN" sz="2400" dirty="0"/>
              <a:t>4</a:t>
            </a:r>
            <a:r>
              <a:rPr lang="zh-CN" altLang="en-US" sz="2400" dirty="0"/>
              <a:t>。</a:t>
            </a:r>
            <a:endParaRPr lang="en-US" altLang="zh-CN" sz="2400" dirty="0"/>
          </a:p>
          <a:p>
            <a:pPr>
              <a:lnSpc>
                <a:spcPct val="130000"/>
              </a:lnSpc>
            </a:pPr>
            <a:r>
              <a:rPr lang="en-US" altLang="zh-CN" sz="2400" dirty="0"/>
              <a:t>Z-3</a:t>
            </a:r>
            <a:r>
              <a:rPr lang="zh-CN" altLang="en-US" sz="2400" dirty="0"/>
              <a:t>使用了</a:t>
            </a:r>
            <a:r>
              <a:rPr lang="en-US" altLang="zh-CN" sz="2400" dirty="0"/>
              <a:t>2600</a:t>
            </a:r>
            <a:r>
              <a:rPr lang="zh-CN" altLang="en-US" sz="2400" dirty="0"/>
              <a:t>个继电器，</a:t>
            </a:r>
            <a:endParaRPr lang="en-US" altLang="zh-CN" sz="2400" dirty="0"/>
          </a:p>
          <a:p>
            <a:pPr>
              <a:lnSpc>
                <a:spcPct val="130000"/>
              </a:lnSpc>
            </a:pPr>
            <a:r>
              <a:rPr lang="en-US" altLang="zh-CN" sz="2400" dirty="0"/>
              <a:t>1944</a:t>
            </a:r>
            <a:r>
              <a:rPr lang="zh-CN" altLang="en-US" sz="2400" dirty="0"/>
              <a:t>年美军空袭柏林时炸毁。</a:t>
            </a:r>
            <a:endParaRPr lang="en-US" altLang="zh-CN" sz="2400" dirty="0"/>
          </a:p>
          <a:p>
            <a:endParaRPr lang="zh-CN" altLang="en-US" sz="2400" dirty="0"/>
          </a:p>
          <a:p>
            <a:endParaRPr lang="zh-CN" altLang="en-US" sz="2400" dirty="0"/>
          </a:p>
        </p:txBody>
      </p:sp>
      <p:pic>
        <p:nvPicPr>
          <p:cNvPr id="10" name="图片 9"/>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43908" y="4863067"/>
            <a:ext cx="1507393" cy="1511097"/>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044" y="4078485"/>
            <a:ext cx="3339168" cy="229567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737" y="1242811"/>
            <a:ext cx="3637611" cy="513135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9" descr="ENIGMA"/>
          <p:cNvPicPr>
            <a:picLocks noChangeAspect="1" noChangeArrowheads="1"/>
          </p:cNvPicPr>
          <p:nvPr/>
        </p:nvPicPr>
        <p:blipFill>
          <a:blip r:embed="rId1" cstate="print"/>
          <a:srcRect/>
          <a:stretch>
            <a:fillRect/>
          </a:stretch>
        </p:blipFill>
        <p:spPr bwMode="auto">
          <a:xfrm>
            <a:off x="6283841" y="2450936"/>
            <a:ext cx="1388824" cy="2620680"/>
          </a:xfrm>
          <a:prstGeom prst="rect">
            <a:avLst/>
          </a:prstGeom>
          <a:noFill/>
          <a:ln w="9525">
            <a:noFill/>
            <a:miter lim="800000"/>
            <a:headEnd/>
            <a:tailEnd/>
          </a:ln>
          <a:effectLst>
            <a:outerShdw dist="71842" dir="2700000" algn="ctr" rotWithShape="0">
              <a:srgbClr val="808080"/>
            </a:outerShdw>
          </a:effectLst>
        </p:spPr>
      </p:pic>
      <p:sp>
        <p:nvSpPr>
          <p:cNvPr id="2" name="标题 1"/>
          <p:cNvSpPr>
            <a:spLocks noGrp="1"/>
          </p:cNvSpPr>
          <p:nvPr>
            <p:ph type="title"/>
          </p:nvPr>
        </p:nvSpPr>
        <p:spPr/>
        <p:txBody>
          <a:bodyPr/>
          <a:lstStyle/>
          <a:p>
            <a:r>
              <a:rPr lang="en-US" altLang="zh-CN" dirty="0"/>
              <a:t>1943</a:t>
            </a:r>
            <a:r>
              <a:rPr lang="zh-CN" altLang="en-US" dirty="0"/>
              <a:t>年英国</a:t>
            </a:r>
            <a:r>
              <a:rPr lang="zh-CN" altLang="en-US" dirty="0">
                <a:latin typeface="Arial" panose="020B0604020202020204" pitchFamily="34" charset="0"/>
              </a:rPr>
              <a:t>“</a:t>
            </a:r>
            <a:r>
              <a:rPr lang="zh-CN" altLang="en-US" dirty="0"/>
              <a:t>巨人</a:t>
            </a:r>
            <a:r>
              <a:rPr lang="zh-CN" altLang="en-US" dirty="0">
                <a:latin typeface="Arial" panose="020B0604020202020204" pitchFamily="34" charset="0"/>
              </a:rPr>
              <a:t>”</a:t>
            </a:r>
            <a:r>
              <a:rPr lang="zh-CN" altLang="en-US" dirty="0"/>
              <a:t>计算机  </a:t>
            </a:r>
            <a:r>
              <a:rPr lang="en-US" altLang="zh-CN" dirty="0">
                <a:solidFill>
                  <a:srgbClr val="FF0000"/>
                </a:solidFill>
              </a:rPr>
              <a:t>Colossus</a:t>
            </a:r>
            <a:endParaRPr lang="zh-CN" altLang="en-US" dirty="0"/>
          </a:p>
        </p:txBody>
      </p:sp>
      <p:sp>
        <p:nvSpPr>
          <p:cNvPr id="3" name="内容占位符 2"/>
          <p:cNvSpPr>
            <a:spLocks noGrp="1"/>
          </p:cNvSpPr>
          <p:nvPr>
            <p:ph idx="1"/>
          </p:nvPr>
        </p:nvSpPr>
        <p:spPr>
          <a:xfrm>
            <a:off x="487822" y="942764"/>
            <a:ext cx="5796019" cy="5637024"/>
          </a:xfrm>
        </p:spPr>
        <p:txBody>
          <a:bodyPr>
            <a:normAutofit/>
          </a:bodyPr>
          <a:lstStyle/>
          <a:p>
            <a:pPr algn="just">
              <a:lnSpc>
                <a:spcPct val="150000"/>
              </a:lnSpc>
            </a:pPr>
            <a:r>
              <a:rPr lang="en-US" altLang="zh-CN" sz="2400" dirty="0"/>
              <a:t>1943</a:t>
            </a:r>
            <a:r>
              <a:rPr lang="zh-CN" altLang="en-US" sz="2400" dirty="0"/>
              <a:t>年英国科学家研制成功第一台“巨人”计算机，专门用于破译德军</a:t>
            </a:r>
            <a:r>
              <a:rPr lang="en-US" altLang="zh-CN" sz="2400" dirty="0"/>
              <a:t>Enigma</a:t>
            </a:r>
            <a:r>
              <a:rPr lang="zh-CN" altLang="en-US" sz="2400" dirty="0"/>
              <a:t>密码。</a:t>
            </a:r>
            <a:endParaRPr lang="zh-CN" altLang="en-US" sz="2400" dirty="0"/>
          </a:p>
          <a:p>
            <a:pPr algn="just">
              <a:lnSpc>
                <a:spcPct val="150000"/>
              </a:lnSpc>
            </a:pPr>
            <a:r>
              <a:rPr lang="en-US" altLang="zh-CN" sz="2400" dirty="0"/>
              <a:t>1500</a:t>
            </a:r>
            <a:r>
              <a:rPr lang="zh-CN" altLang="en-US" sz="2400" dirty="0"/>
              <a:t>个电子管，</a:t>
            </a:r>
            <a:r>
              <a:rPr lang="en-US" altLang="zh-CN" sz="2400" dirty="0"/>
              <a:t>5</a:t>
            </a:r>
            <a:r>
              <a:rPr lang="zh-CN" altLang="en-US" sz="2400" dirty="0"/>
              <a:t>个处理器并行工作，每个处理器每秒处理</a:t>
            </a:r>
            <a:r>
              <a:rPr lang="en-US" altLang="zh-CN" sz="2400" dirty="0"/>
              <a:t>5000</a:t>
            </a:r>
            <a:r>
              <a:rPr lang="zh-CN" altLang="en-US" sz="2400" dirty="0"/>
              <a:t>个字母。</a:t>
            </a:r>
            <a:endParaRPr lang="zh-CN" altLang="en-US" sz="2400" dirty="0"/>
          </a:p>
          <a:p>
            <a:pPr algn="just">
              <a:lnSpc>
                <a:spcPct val="150000"/>
              </a:lnSpc>
            </a:pPr>
            <a:r>
              <a:rPr lang="zh-CN" altLang="en-US" sz="2400" dirty="0"/>
              <a:t>二战期间共有</a:t>
            </a:r>
            <a:r>
              <a:rPr lang="en-US" altLang="zh-CN" sz="2400" dirty="0"/>
              <a:t>10</a:t>
            </a:r>
            <a:r>
              <a:rPr lang="zh-CN" altLang="en-US" sz="2400" dirty="0"/>
              <a:t>台“巨人”在英军服役，平均每小时破译</a:t>
            </a:r>
            <a:r>
              <a:rPr lang="en-US" altLang="zh-CN" sz="2400" dirty="0"/>
              <a:t>11</a:t>
            </a:r>
            <a:r>
              <a:rPr lang="zh-CN" altLang="en-US" sz="2400" dirty="0"/>
              <a:t>份德军情报</a:t>
            </a:r>
            <a:endParaRPr lang="en-US" altLang="zh-CN" sz="2400" dirty="0"/>
          </a:p>
          <a:p>
            <a:pPr algn="just">
              <a:lnSpc>
                <a:spcPct val="150000"/>
              </a:lnSpc>
            </a:pPr>
            <a:r>
              <a:rPr lang="zh-CN" altLang="en-US" sz="2400" dirty="0">
                <a:solidFill>
                  <a:srgbClr val="FF6600"/>
                </a:solidFill>
              </a:rPr>
              <a:t>电影</a:t>
            </a:r>
            <a:r>
              <a:rPr lang="en-US" altLang="zh-CN" sz="2400" dirty="0">
                <a:solidFill>
                  <a:srgbClr val="FF6600"/>
                </a:solidFill>
              </a:rPr>
              <a:t>《</a:t>
            </a:r>
            <a:r>
              <a:rPr lang="zh-CN" altLang="en-US" sz="2400" dirty="0">
                <a:solidFill>
                  <a:srgbClr val="FF6600"/>
                </a:solidFill>
              </a:rPr>
              <a:t>模仿游戏</a:t>
            </a:r>
            <a:r>
              <a:rPr lang="en-US" altLang="zh-CN" sz="2400" dirty="0">
                <a:solidFill>
                  <a:srgbClr val="FF6600"/>
                </a:solidFill>
              </a:rPr>
              <a:t>》</a:t>
            </a:r>
            <a:endParaRPr lang="zh-CN" altLang="en-US" sz="2400" dirty="0">
              <a:solidFill>
                <a:srgbClr val="FF6600"/>
              </a:solidFill>
            </a:endParaRPr>
          </a:p>
          <a:p>
            <a:pPr algn="just"/>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6484" y="1071529"/>
            <a:ext cx="3702994" cy="2469719"/>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484" y="3710054"/>
            <a:ext cx="3702994" cy="272312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艾肯的</a:t>
            </a:r>
            <a:r>
              <a:rPr lang="en-US" altLang="zh-CN" dirty="0"/>
              <a:t>MARK</a:t>
            </a:r>
            <a:r>
              <a:rPr lang="en-US" altLang="zh-CN" dirty="0">
                <a:latin typeface="Arial" panose="020B0604020202020204" pitchFamily="34" charset="0"/>
              </a:rPr>
              <a:t>—</a:t>
            </a:r>
            <a:r>
              <a:rPr lang="en-US" altLang="zh-CN" dirty="0"/>
              <a:t>I</a:t>
            </a:r>
            <a:endParaRPr lang="zh-CN" altLang="en-US" dirty="0"/>
          </a:p>
        </p:txBody>
      </p:sp>
      <p:sp>
        <p:nvSpPr>
          <p:cNvPr id="3" name="内容占位符 2"/>
          <p:cNvSpPr>
            <a:spLocks noGrp="1"/>
          </p:cNvSpPr>
          <p:nvPr>
            <p:ph idx="1"/>
          </p:nvPr>
        </p:nvSpPr>
        <p:spPr>
          <a:xfrm>
            <a:off x="487822" y="1001077"/>
            <a:ext cx="6231954" cy="3900383"/>
          </a:xfrm>
        </p:spPr>
        <p:txBody>
          <a:bodyPr>
            <a:noAutofit/>
          </a:bodyPr>
          <a:lstStyle/>
          <a:p>
            <a:pPr algn="just"/>
            <a:r>
              <a:rPr lang="en-US" altLang="zh-CN" sz="2400" dirty="0"/>
              <a:t>1944</a:t>
            </a:r>
            <a:r>
              <a:rPr lang="zh-CN" altLang="en-US" sz="2400" dirty="0"/>
              <a:t>年，美国科学家艾肯在</a:t>
            </a:r>
            <a:r>
              <a:rPr lang="en-US" altLang="zh-CN" sz="2400" dirty="0"/>
              <a:t>IBM</a:t>
            </a:r>
            <a:r>
              <a:rPr lang="zh-CN" altLang="en-US" sz="2400" dirty="0"/>
              <a:t>的支持下，研制成功机电式计算机</a:t>
            </a:r>
            <a:r>
              <a:rPr lang="en-US" altLang="zh-CN" sz="2400" dirty="0"/>
              <a:t>MARK-I</a:t>
            </a:r>
            <a:r>
              <a:rPr lang="zh-CN" altLang="en-US" sz="2400" dirty="0"/>
              <a:t>。</a:t>
            </a:r>
            <a:endParaRPr lang="zh-CN" altLang="en-US" sz="2400" dirty="0"/>
          </a:p>
          <a:p>
            <a:pPr algn="just"/>
            <a:r>
              <a:rPr lang="zh-CN" altLang="en-US" sz="2400" dirty="0"/>
              <a:t>最早的通用型自动</a:t>
            </a:r>
            <a:r>
              <a:rPr lang="zh-CN" altLang="en-US" sz="2400" dirty="0">
                <a:solidFill>
                  <a:schemeClr val="accent2"/>
                </a:solidFill>
              </a:rPr>
              <a:t>机电式计算机</a:t>
            </a:r>
            <a:r>
              <a:rPr lang="zh-CN" altLang="en-US" sz="2400" dirty="0"/>
              <a:t>之一，</a:t>
            </a:r>
            <a:r>
              <a:rPr lang="zh-CN" altLang="en-US" sz="2400" dirty="0">
                <a:solidFill>
                  <a:schemeClr val="accent2"/>
                </a:solidFill>
              </a:rPr>
              <a:t>取消了齿轮传动</a:t>
            </a:r>
            <a:r>
              <a:rPr lang="zh-CN" altLang="en-US" sz="2400" dirty="0"/>
              <a:t>装置，以穿孔纸带传送指令。</a:t>
            </a:r>
            <a:endParaRPr lang="zh-CN" altLang="en-US" sz="2400" dirty="0"/>
          </a:p>
          <a:p>
            <a:pPr algn="just"/>
            <a:r>
              <a:rPr lang="zh-CN" altLang="en-US" sz="2400" dirty="0"/>
              <a:t>外壳用钢和玻璃制成，长</a:t>
            </a:r>
            <a:r>
              <a:rPr lang="en-US" altLang="zh-CN" sz="2400" dirty="0"/>
              <a:t>15</a:t>
            </a:r>
            <a:r>
              <a:rPr lang="zh-CN" altLang="en-US" sz="2400" dirty="0"/>
              <a:t>米，高</a:t>
            </a:r>
            <a:r>
              <a:rPr lang="en-US" altLang="zh-CN" sz="2400" dirty="0"/>
              <a:t>2.4</a:t>
            </a:r>
            <a:r>
              <a:rPr lang="zh-CN" altLang="en-US" sz="2400" dirty="0"/>
              <a:t>米，重</a:t>
            </a:r>
            <a:r>
              <a:rPr lang="en-US" altLang="zh-CN" sz="2400" dirty="0"/>
              <a:t>31.5</a:t>
            </a:r>
            <a:r>
              <a:rPr lang="zh-CN" altLang="en-US" sz="2400" dirty="0"/>
              <a:t>吨，</a:t>
            </a:r>
            <a:r>
              <a:rPr lang="en-US" altLang="zh-CN" sz="2400" dirty="0"/>
              <a:t>15</a:t>
            </a:r>
            <a:r>
              <a:rPr lang="zh-CN" altLang="en-US" sz="2400" dirty="0"/>
              <a:t>万个元件和</a:t>
            </a:r>
            <a:r>
              <a:rPr lang="en-US" altLang="zh-CN" sz="2400" dirty="0"/>
              <a:t>800</a:t>
            </a:r>
            <a:r>
              <a:rPr lang="zh-CN" altLang="en-US" sz="2400" dirty="0"/>
              <a:t>公里电线</a:t>
            </a:r>
            <a:endParaRPr lang="en-US" altLang="zh-CN" sz="2400" dirty="0"/>
          </a:p>
          <a:p>
            <a:pPr algn="just"/>
            <a:r>
              <a:rPr lang="zh-CN" altLang="en-US" sz="2400" dirty="0"/>
              <a:t>每分钟进行</a:t>
            </a:r>
            <a:r>
              <a:rPr lang="en-US" altLang="zh-CN" sz="2400" dirty="0"/>
              <a:t>200</a:t>
            </a:r>
            <a:r>
              <a:rPr lang="zh-CN" altLang="en-US" sz="2400" dirty="0"/>
              <a:t>次运算。</a:t>
            </a:r>
            <a:endParaRPr lang="zh-CN" altLang="en-US" sz="2400" dirty="0"/>
          </a:p>
          <a:p>
            <a:pPr algn="just"/>
            <a:endParaRPr lang="zh-CN" altLang="en-US" sz="24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4643" y="4701808"/>
            <a:ext cx="11129911" cy="1741522"/>
          </a:xfrm>
          <a:prstGeom prst="rect">
            <a:avLst/>
          </a:prstGeom>
        </p:spPr>
      </p:pic>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41568" y="2942887"/>
            <a:ext cx="1562659" cy="156649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721" y="1074907"/>
            <a:ext cx="1799765" cy="1675559"/>
          </a:xfrm>
          <a:prstGeom prst="rect">
            <a:avLst/>
          </a:prstGeom>
          <a:noFill/>
          <a:ln w="25400">
            <a:noFill/>
            <a:miter lim="800000"/>
            <a:headEnd/>
            <a:tailEnd/>
          </a:ln>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6019" y="1036395"/>
            <a:ext cx="2218535" cy="332676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阿塔纳索夫</a:t>
            </a:r>
            <a:r>
              <a:rPr lang="en-US" altLang="zh-CN" dirty="0"/>
              <a:t>ABC</a:t>
            </a:r>
            <a:r>
              <a:rPr lang="zh-CN" altLang="en-US" dirty="0"/>
              <a:t>计算机</a:t>
            </a:r>
            <a:endParaRPr lang="zh-CN" altLang="en-US" dirty="0"/>
          </a:p>
        </p:txBody>
      </p:sp>
      <p:sp>
        <p:nvSpPr>
          <p:cNvPr id="3" name="内容占位符 2"/>
          <p:cNvSpPr>
            <a:spLocks noGrp="1"/>
          </p:cNvSpPr>
          <p:nvPr>
            <p:ph idx="1"/>
          </p:nvPr>
        </p:nvSpPr>
        <p:spPr>
          <a:xfrm>
            <a:off x="487823" y="942764"/>
            <a:ext cx="8167080" cy="5404873"/>
          </a:xfrm>
        </p:spPr>
        <p:txBody>
          <a:bodyPr>
            <a:normAutofit fontScale="92500" lnSpcReduction="20000"/>
          </a:bodyPr>
          <a:lstStyle/>
          <a:p>
            <a:pPr algn="just">
              <a:lnSpc>
                <a:spcPct val="170000"/>
              </a:lnSpc>
            </a:pPr>
            <a:r>
              <a:rPr lang="en-US" altLang="zh-CN" dirty="0"/>
              <a:t>1939</a:t>
            </a:r>
            <a:r>
              <a:rPr lang="zh-CN" altLang="en-US" dirty="0"/>
              <a:t>年，阿塔纳索夫设计并试制数字电子计算机的样机“</a:t>
            </a:r>
            <a:r>
              <a:rPr lang="en-US" altLang="zh-CN" dirty="0"/>
              <a:t>ABC</a:t>
            </a:r>
            <a:r>
              <a:rPr lang="zh-CN" altLang="en-US" dirty="0"/>
              <a:t>机”。其设计方案启发了</a:t>
            </a:r>
            <a:r>
              <a:rPr lang="en-US" altLang="zh-CN" dirty="0"/>
              <a:t>ENIAC</a:t>
            </a:r>
            <a:r>
              <a:rPr lang="zh-CN" altLang="en-US" dirty="0"/>
              <a:t>开发小组的莫克利，并直接影响到</a:t>
            </a:r>
            <a:r>
              <a:rPr lang="en-US" altLang="zh-CN" dirty="0"/>
              <a:t>ENIAC</a:t>
            </a:r>
            <a:r>
              <a:rPr lang="zh-CN" altLang="en-US" dirty="0"/>
              <a:t>的诞生。</a:t>
            </a:r>
            <a:endParaRPr lang="zh-CN" altLang="en-US" dirty="0"/>
          </a:p>
          <a:p>
            <a:pPr algn="just">
              <a:lnSpc>
                <a:spcPct val="170000"/>
              </a:lnSpc>
            </a:pPr>
            <a:r>
              <a:rPr lang="en-US" altLang="zh-CN" dirty="0"/>
              <a:t>1972</a:t>
            </a:r>
            <a:r>
              <a:rPr lang="zh-CN" altLang="en-US" dirty="0"/>
              <a:t>年美国法院判决</a:t>
            </a:r>
            <a:r>
              <a:rPr lang="en-US" altLang="zh-CN" dirty="0"/>
              <a:t>ENIAC</a:t>
            </a:r>
            <a:r>
              <a:rPr lang="zh-CN" altLang="en-US" dirty="0"/>
              <a:t>的专利权无效，阿塔纳索夫拥有作为第一个电子计算机方案提出者的优先权。</a:t>
            </a:r>
            <a:endParaRPr lang="zh-CN" altLang="en-US" dirty="0"/>
          </a:p>
          <a:p>
            <a:pPr algn="just">
              <a:lnSpc>
                <a:spcPct val="170000"/>
              </a:lnSpc>
            </a:pPr>
            <a:r>
              <a:rPr lang="zh-CN" altLang="en-US" dirty="0"/>
              <a:t>阿塔纳索夫三原则</a:t>
            </a:r>
            <a:endParaRPr lang="zh-CN" altLang="en-US" dirty="0"/>
          </a:p>
          <a:p>
            <a:pPr lvl="1" algn="just">
              <a:lnSpc>
                <a:spcPct val="170000"/>
              </a:lnSpc>
            </a:pPr>
            <a:r>
              <a:rPr lang="zh-CN" altLang="en-US" dirty="0"/>
              <a:t>采用二进制进行运算；</a:t>
            </a:r>
            <a:endParaRPr lang="zh-CN" altLang="en-US" dirty="0"/>
          </a:p>
          <a:p>
            <a:pPr lvl="1" algn="just">
              <a:lnSpc>
                <a:spcPct val="170000"/>
              </a:lnSpc>
            </a:pPr>
            <a:r>
              <a:rPr lang="zh-CN" altLang="en-US" dirty="0"/>
              <a:t>采用电子技术来实现控制和运算；</a:t>
            </a:r>
            <a:endParaRPr lang="zh-CN" altLang="en-US" dirty="0"/>
          </a:p>
          <a:p>
            <a:pPr lvl="1" algn="just">
              <a:lnSpc>
                <a:spcPct val="170000"/>
              </a:lnSpc>
            </a:pPr>
            <a:r>
              <a:rPr lang="zh-CN" altLang="en-US" dirty="0"/>
              <a:t>采用把计算功能和存储功能相分离的结构。</a:t>
            </a:r>
            <a:endParaRPr lang="zh-CN" altLang="en-US" dirty="0"/>
          </a:p>
          <a:p>
            <a:pPr algn="just"/>
            <a:endParaRPr lang="en-US" altLang="zh-CN" sz="2000" dirty="0"/>
          </a:p>
          <a:p>
            <a:pPr algn="just"/>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66902" y="875255"/>
            <a:ext cx="2150865" cy="2265578"/>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16914" y="4535123"/>
            <a:ext cx="1562659" cy="1566499"/>
          </a:xfrm>
          <a:prstGeom prst="rect">
            <a:avLst/>
          </a:prstGeom>
        </p:spPr>
      </p:pic>
      <p:pic>
        <p:nvPicPr>
          <p:cNvPr id="6"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029" y="3253229"/>
            <a:ext cx="2916308" cy="323536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世界上第一台电子数字计算机</a:t>
            </a:r>
            <a:endParaRPr lang="zh-CN" altLang="en-US" dirty="0"/>
          </a:p>
        </p:txBody>
      </p:sp>
      <p:sp>
        <p:nvSpPr>
          <p:cNvPr id="3" name="内容占位符 2"/>
          <p:cNvSpPr>
            <a:spLocks noGrp="1"/>
          </p:cNvSpPr>
          <p:nvPr>
            <p:ph idx="1"/>
          </p:nvPr>
        </p:nvSpPr>
        <p:spPr>
          <a:xfrm>
            <a:off x="487823" y="942764"/>
            <a:ext cx="7433434" cy="5637024"/>
          </a:xfrm>
        </p:spPr>
        <p:txBody>
          <a:bodyPr/>
          <a:lstStyle/>
          <a:p>
            <a:pPr algn="just"/>
            <a:r>
              <a:rPr lang="en-US" altLang="zh-CN" sz="2400" dirty="0">
                <a:solidFill>
                  <a:srgbClr val="FF0000"/>
                </a:solidFill>
              </a:rPr>
              <a:t>ENIAC</a:t>
            </a:r>
            <a:r>
              <a:rPr lang="en-US" altLang="zh-CN" sz="2400" dirty="0"/>
              <a:t>(Electronic Numerical Integrator And Computer)</a:t>
            </a:r>
            <a:r>
              <a:rPr lang="zh-CN" altLang="en-US" sz="2400" dirty="0"/>
              <a:t>，</a:t>
            </a:r>
            <a:r>
              <a:rPr lang="zh-CN" altLang="en-US" sz="2400" dirty="0">
                <a:solidFill>
                  <a:srgbClr val="FF0000"/>
                </a:solidFill>
              </a:rPr>
              <a:t>美国宾夕法尼亚大学</a:t>
            </a:r>
            <a:r>
              <a:rPr lang="en-US" altLang="zh-CN" sz="2400" dirty="0"/>
              <a:t>1946</a:t>
            </a:r>
            <a:r>
              <a:rPr lang="zh-CN" altLang="en-US" sz="2400" dirty="0"/>
              <a:t>年研制成功。</a:t>
            </a:r>
            <a:endParaRPr lang="zh-CN" altLang="en-US" sz="2400" dirty="0"/>
          </a:p>
          <a:p>
            <a:pPr algn="just"/>
            <a:r>
              <a:rPr lang="en-US" altLang="zh-CN" sz="2400" dirty="0"/>
              <a:t>18000</a:t>
            </a:r>
            <a:r>
              <a:rPr lang="zh-CN" altLang="en-US" sz="2400" dirty="0"/>
              <a:t>多个电子管，</a:t>
            </a:r>
            <a:r>
              <a:rPr lang="en-US" altLang="zh-CN" sz="2400" dirty="0"/>
              <a:t>1500</a:t>
            </a:r>
            <a:r>
              <a:rPr lang="zh-CN" altLang="en-US" sz="2400" dirty="0"/>
              <a:t>多个继电器，耗电</a:t>
            </a:r>
            <a:r>
              <a:rPr lang="en-US" altLang="zh-CN" sz="2400" dirty="0"/>
              <a:t>150</a:t>
            </a:r>
            <a:r>
              <a:rPr lang="zh-CN" altLang="en-US" sz="2400" dirty="0"/>
              <a:t>千瓦，重</a:t>
            </a:r>
            <a:r>
              <a:rPr lang="en-US" altLang="zh-CN" sz="2400" dirty="0"/>
              <a:t>30</a:t>
            </a:r>
            <a:r>
              <a:rPr lang="zh-CN" altLang="en-US" sz="2400" dirty="0"/>
              <a:t>吨，占地</a:t>
            </a:r>
            <a:r>
              <a:rPr lang="en-US" altLang="zh-CN" sz="2400" dirty="0"/>
              <a:t>150</a:t>
            </a:r>
            <a:r>
              <a:rPr lang="zh-CN" altLang="en-US" sz="2400" dirty="0"/>
              <a:t>平方米，运算速度</a:t>
            </a:r>
            <a:r>
              <a:rPr lang="en-US" altLang="zh-CN" sz="2400" dirty="0"/>
              <a:t>5000</a:t>
            </a:r>
            <a:r>
              <a:rPr lang="zh-CN" altLang="en-US" sz="2400" dirty="0"/>
              <a:t>次</a:t>
            </a:r>
            <a:r>
              <a:rPr lang="en-US" altLang="zh-CN" sz="2400" dirty="0"/>
              <a:t>/</a:t>
            </a:r>
            <a:r>
              <a:rPr lang="zh-CN" altLang="en-US" sz="2400" dirty="0"/>
              <a:t>秒左右。</a:t>
            </a:r>
            <a:endParaRPr lang="zh-CN" altLang="en-US" sz="2400" dirty="0"/>
          </a:p>
          <a:p>
            <a:pPr algn="just"/>
            <a:r>
              <a:rPr lang="zh-CN" altLang="en-US" sz="2400" dirty="0"/>
              <a:t>性能低，耗费巨大，但却是科学史上的一次划时代的创新，奠定了电子计算机的基础，宣告人类进入电子计算机时代。</a:t>
            </a:r>
            <a:endParaRPr lang="zh-CN" altLang="en-US" sz="2400" dirty="0"/>
          </a:p>
          <a:p>
            <a:pPr algn="just"/>
            <a:r>
              <a:rPr lang="zh-CN" altLang="en-US" sz="2400" dirty="0"/>
              <a:t>开发团队</a:t>
            </a:r>
            <a:r>
              <a:rPr lang="zh-CN" altLang="en-US" sz="2400" dirty="0">
                <a:latin typeface="宋体" panose="02010600030101010101" pitchFamily="2" charset="-122"/>
              </a:rPr>
              <a:t>“</a:t>
            </a:r>
            <a:r>
              <a:rPr lang="zh-CN" altLang="en-US" sz="2400" dirty="0">
                <a:solidFill>
                  <a:srgbClr val="FF0000"/>
                </a:solidFill>
              </a:rPr>
              <a:t>莫尔小组</a:t>
            </a:r>
            <a:r>
              <a:rPr lang="zh-CN" altLang="en-US" sz="2400" dirty="0">
                <a:latin typeface="宋体" panose="02010600030101010101" pitchFamily="2" charset="-122"/>
              </a:rPr>
              <a:t>”</a:t>
            </a:r>
            <a:r>
              <a:rPr lang="zh-CN" altLang="en-US" sz="2400" dirty="0"/>
              <a:t>由四位科学家和工程师埃克特、莫克利、戈尔斯坦、博克斯组成，总工埃克特当时年仅</a:t>
            </a:r>
            <a:r>
              <a:rPr lang="en-US" altLang="zh-CN" sz="2400" dirty="0"/>
              <a:t>24</a:t>
            </a:r>
            <a:r>
              <a:rPr lang="zh-CN" altLang="en-US" sz="2400" dirty="0"/>
              <a:t>岁。</a:t>
            </a:r>
            <a:endParaRPr lang="zh-CN" altLang="en-US" sz="2400" dirty="0"/>
          </a:p>
          <a:p>
            <a:pPr algn="just"/>
            <a:endParaRPr lang="zh-CN" altLang="en-US" dirty="0"/>
          </a:p>
        </p:txBody>
      </p:sp>
      <p:pic>
        <p:nvPicPr>
          <p:cNvPr id="5" name="Picture 4" descr="eniac_today"/>
          <p:cNvPicPr>
            <a:picLocks noChangeAspect="1" noChangeArrowheads="1"/>
          </p:cNvPicPr>
          <p:nvPr/>
        </p:nvPicPr>
        <p:blipFill>
          <a:blip r:embed="rId1" cstate="print"/>
          <a:srcRect/>
          <a:stretch>
            <a:fillRect/>
          </a:stretch>
        </p:blipFill>
        <p:spPr bwMode="auto">
          <a:xfrm>
            <a:off x="9060795" y="1174021"/>
            <a:ext cx="2309242" cy="2161451"/>
          </a:xfrm>
          <a:prstGeom prst="rect">
            <a:avLst/>
          </a:prstGeom>
          <a:noFill/>
          <a:ln w="9525">
            <a:noFill/>
            <a:miter lim="800000"/>
            <a:headEnd/>
            <a:tailEnd/>
          </a:ln>
        </p:spPr>
      </p:pic>
      <p:pic>
        <p:nvPicPr>
          <p:cNvPr id="6" name="Picture 5" descr="MandE"/>
          <p:cNvPicPr>
            <a:picLocks noChangeAspect="1" noChangeArrowheads="1"/>
          </p:cNvPicPr>
          <p:nvPr/>
        </p:nvPicPr>
        <p:blipFill>
          <a:blip r:embed="rId2" cstate="print"/>
          <a:srcRect/>
          <a:stretch>
            <a:fillRect/>
          </a:stretch>
        </p:blipFill>
        <p:spPr bwMode="auto">
          <a:xfrm>
            <a:off x="9060795" y="3440587"/>
            <a:ext cx="2309242" cy="2688172"/>
          </a:xfrm>
          <a:prstGeom prst="rect">
            <a:avLst/>
          </a:prstGeom>
          <a:noFill/>
          <a:ln w="9525">
            <a:noFill/>
            <a:miter lim="800000"/>
            <a:headEnd/>
            <a:tailEnd/>
          </a:ln>
          <a:effectLst>
            <a:outerShdw dist="107763" dir="2700000" algn="ctr" rotWithShape="0">
              <a:srgbClr val="80808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a:defRPr/>
            </a:pPr>
            <a:r>
              <a:rPr lang="zh-CN" altLang="en-US" dirty="0">
                <a:solidFill>
                  <a:srgbClr val="C00000"/>
                </a:solidFill>
                <a:effectLst>
                  <a:outerShdw blurRad="38100" dist="38100" dir="2700000" algn="tl">
                    <a:srgbClr val="C0C0C0"/>
                  </a:outerShdw>
                </a:effectLst>
              </a:rPr>
              <a:t>计算机发展历史</a:t>
            </a:r>
            <a:endParaRPr lang="zh-CN" altLang="en-US" dirty="0">
              <a:solidFill>
                <a:srgbClr val="C00000"/>
              </a:solidFill>
              <a:effectLst>
                <a:outerShdw blurRad="38100" dist="38100" dir="2700000" algn="tl">
                  <a:srgbClr val="C0C0C0"/>
                </a:outerShdw>
              </a:effectLst>
            </a:endParaRPr>
          </a:p>
          <a:p>
            <a:pPr>
              <a:defRPr/>
            </a:pPr>
            <a:r>
              <a:rPr lang="zh-CN" altLang="en-US" dirty="0">
                <a:effectLst>
                  <a:outerShdw blurRad="38100" dist="38100" dir="2700000" algn="tl">
                    <a:srgbClr val="C0C0C0"/>
                  </a:outerShdw>
                </a:effectLst>
              </a:rPr>
              <a:t>计算机系统组成</a:t>
            </a:r>
            <a:endParaRPr lang="zh-CN" altLang="en-US" dirty="0">
              <a:effectLst>
                <a:outerShdw blurRad="38100" dist="38100" dir="2700000" algn="tl">
                  <a:srgbClr val="C0C0C0"/>
                </a:outerShdw>
              </a:effectLst>
            </a:endParaRPr>
          </a:p>
          <a:p>
            <a:pPr>
              <a:defRPr/>
            </a:pPr>
            <a:r>
              <a:rPr lang="zh-CN" altLang="en-US" dirty="0">
                <a:effectLst>
                  <a:outerShdw blurRad="38100" dist="38100" dir="2700000" algn="tl">
                    <a:srgbClr val="C0C0C0"/>
                  </a:outerShdw>
                </a:effectLst>
              </a:rPr>
              <a:t>计算机系统层次结构</a:t>
            </a:r>
            <a:endParaRPr lang="en-US" altLang="zh-CN" dirty="0">
              <a:effectLst>
                <a:outerShdw blurRad="38100" dist="38100" dir="2700000" algn="tl">
                  <a:srgbClr val="C0C0C0"/>
                </a:outerShdw>
              </a:effectLst>
            </a:endParaRPr>
          </a:p>
          <a:p>
            <a:pPr>
              <a:defRPr/>
            </a:pPr>
            <a:r>
              <a:rPr lang="zh-CN" altLang="en-US" dirty="0">
                <a:effectLst>
                  <a:outerShdw blurRad="38100" dist="38100" dir="2700000" algn="tl">
                    <a:srgbClr val="C0C0C0"/>
                  </a:outerShdw>
                </a:effectLst>
              </a:rPr>
              <a:t>计算机系统性能评价</a:t>
            </a: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title"/>
          </p:nvPr>
        </p:nvSpPr>
        <p:spPr>
          <a:noFill/>
        </p:spPr>
        <p:txBody>
          <a:bodyPr/>
          <a:lstStyle/>
          <a:p>
            <a:pPr eaLnBrk="1" hangingPunct="1"/>
            <a:r>
              <a:rPr lang="en-US" altLang="zh-CN"/>
              <a:t>ENIAC</a:t>
            </a:r>
            <a:endParaRPr lang="en-US" altLang="zh-CN"/>
          </a:p>
        </p:txBody>
      </p:sp>
      <p:pic>
        <p:nvPicPr>
          <p:cNvPr id="50179" name="Picture 2" descr="eniac_new"/>
          <p:cNvPicPr>
            <a:picLocks noChangeAspect="1" noChangeArrowheads="1"/>
          </p:cNvPicPr>
          <p:nvPr/>
        </p:nvPicPr>
        <p:blipFill>
          <a:blip r:embed="rId1" cstate="print"/>
          <a:srcRect/>
          <a:stretch>
            <a:fillRect/>
          </a:stretch>
        </p:blipFill>
        <p:spPr bwMode="auto">
          <a:xfrm>
            <a:off x="407368" y="1336192"/>
            <a:ext cx="5688632" cy="4140727"/>
          </a:xfrm>
          <a:prstGeom prst="rect">
            <a:avLst/>
          </a:prstGeom>
          <a:noFill/>
          <a:ln w="25400" algn="ctr">
            <a:noFill/>
            <a:miter lim="800000"/>
            <a:headEnd/>
            <a:tailEnd/>
          </a:ln>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5499" y="1336191"/>
            <a:ext cx="5491679" cy="414072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5"/>
          <p:cNvSpPr>
            <a:spLocks noGrp="1" noChangeArrowheads="1"/>
          </p:cNvSpPr>
          <p:nvPr>
            <p:ph type="title"/>
          </p:nvPr>
        </p:nvSpPr>
        <p:spPr>
          <a:noFill/>
        </p:spPr>
        <p:txBody>
          <a:bodyPr/>
          <a:lstStyle/>
          <a:p>
            <a:pPr eaLnBrk="1" hangingPunct="1"/>
            <a:r>
              <a:rPr lang="en-US" altLang="zh-CN"/>
              <a:t>Vacuum tube in  ENIAC</a:t>
            </a:r>
            <a:endParaRPr lang="en-US" altLang="zh-CN"/>
          </a:p>
        </p:txBody>
      </p:sp>
      <p:pic>
        <p:nvPicPr>
          <p:cNvPr id="52233" name="Picture 4" descr="eniac"/>
          <p:cNvPicPr>
            <a:picLocks noChangeAspect="1" noChangeArrowheads="1"/>
          </p:cNvPicPr>
          <p:nvPr/>
        </p:nvPicPr>
        <p:blipFill>
          <a:blip r:embed="rId1" cstate="print"/>
          <a:srcRect/>
          <a:stretch>
            <a:fillRect/>
          </a:stretch>
        </p:blipFill>
        <p:spPr bwMode="auto">
          <a:xfrm>
            <a:off x="1041990" y="1407805"/>
            <a:ext cx="5761908" cy="4821037"/>
          </a:xfrm>
          <a:prstGeom prst="rect">
            <a:avLst/>
          </a:prstGeom>
          <a:ln>
            <a:noFill/>
          </a:ln>
          <a:effectLst>
            <a:outerShdw blurRad="292100" dist="139700" dir="2700000" algn="tl" rotWithShape="0">
              <a:srgbClr val="333333">
                <a:alpha val="65000"/>
              </a:srgbClr>
            </a:outerShdw>
          </a:effectLst>
        </p:spPr>
      </p:pic>
      <p:pic>
        <p:nvPicPr>
          <p:cNvPr id="52231" name="Picture 8" descr="ENIAC-vec"/>
          <p:cNvPicPr>
            <a:picLocks noChangeAspect="1" noChangeArrowheads="1"/>
          </p:cNvPicPr>
          <p:nvPr/>
        </p:nvPicPr>
        <p:blipFill>
          <a:blip r:embed="rId2" cstate="print"/>
          <a:srcRect/>
          <a:stretch>
            <a:fillRect/>
          </a:stretch>
        </p:blipFill>
        <p:spPr bwMode="auto">
          <a:xfrm>
            <a:off x="7683470" y="1407804"/>
            <a:ext cx="3254096" cy="482103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5"/>
          <p:cNvSpPr>
            <a:spLocks noGrp="1" noChangeArrowheads="1"/>
          </p:cNvSpPr>
          <p:nvPr>
            <p:ph type="title"/>
          </p:nvPr>
        </p:nvSpPr>
        <p:spPr>
          <a:noFill/>
        </p:spPr>
        <p:txBody>
          <a:bodyPr/>
          <a:lstStyle/>
          <a:p>
            <a:pPr eaLnBrk="1" hangingPunct="1"/>
            <a:r>
              <a:rPr lang="en-US" altLang="zh-CN"/>
              <a:t>Input Pannel (42)</a:t>
            </a:r>
            <a:endParaRPr lang="en-US" altLang="zh-CN"/>
          </a:p>
        </p:txBody>
      </p:sp>
      <p:pic>
        <p:nvPicPr>
          <p:cNvPr id="53254" name="Picture 4" descr="ENIAC-dial"/>
          <p:cNvPicPr>
            <a:picLocks noChangeAspect="1" noChangeArrowheads="1"/>
          </p:cNvPicPr>
          <p:nvPr/>
        </p:nvPicPr>
        <p:blipFill>
          <a:blip r:embed="rId1" cstate="print"/>
          <a:srcRect/>
          <a:stretch>
            <a:fillRect/>
          </a:stretch>
        </p:blipFill>
        <p:spPr bwMode="auto">
          <a:xfrm>
            <a:off x="1977768" y="1197479"/>
            <a:ext cx="8240531" cy="492759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69424" y="1361701"/>
            <a:ext cx="10684376" cy="4508203"/>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en-US" altLang="zh-CN" dirty="0"/>
              <a:t>ENIAC Programming</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ltLang="zh-CN" dirty="0"/>
              <a:t>Debug (</a:t>
            </a:r>
            <a:r>
              <a:rPr lang="zh-CN" altLang="en-US" dirty="0"/>
              <a:t>线路检查</a:t>
            </a:r>
            <a:r>
              <a:rPr lang="en-US" altLang="zh-CN" dirty="0"/>
              <a:t>)</a:t>
            </a:r>
            <a:endParaRPr lang="en-US" altLang="zh-CN" dirty="0"/>
          </a:p>
        </p:txBody>
      </p:sp>
      <p:pic>
        <p:nvPicPr>
          <p:cNvPr id="56326" name="Picture 5" descr="[Debugging on ENIAC]"/>
          <p:cNvPicPr>
            <a:picLocks noChangeAspect="1" noChangeArrowheads="1"/>
          </p:cNvPicPr>
          <p:nvPr/>
        </p:nvPicPr>
        <p:blipFill>
          <a:blip r:embed="rId1" cstate="print"/>
          <a:srcRect/>
          <a:stretch>
            <a:fillRect/>
          </a:stretch>
        </p:blipFill>
        <p:spPr bwMode="auto">
          <a:xfrm>
            <a:off x="2124798" y="1151713"/>
            <a:ext cx="7560626" cy="510023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ENIAC</a:t>
            </a:r>
            <a:r>
              <a:rPr lang="zh-CN" altLang="en-US" dirty="0"/>
              <a:t>的问题</a:t>
            </a:r>
            <a:endParaRPr lang="zh-CN" altLang="en-US" dirty="0"/>
          </a:p>
        </p:txBody>
      </p:sp>
      <p:sp>
        <p:nvSpPr>
          <p:cNvPr id="3" name="内容占位符 2"/>
          <p:cNvSpPr>
            <a:spLocks noGrp="1"/>
          </p:cNvSpPr>
          <p:nvPr>
            <p:ph idx="1"/>
          </p:nvPr>
        </p:nvSpPr>
        <p:spPr/>
        <p:txBody>
          <a:bodyPr/>
          <a:lstStyle/>
          <a:p>
            <a:r>
              <a:rPr lang="zh-CN" altLang="en-US" dirty="0"/>
              <a:t>十进制计算机</a:t>
            </a:r>
            <a:endParaRPr lang="zh-CN" altLang="en-US" dirty="0"/>
          </a:p>
          <a:p>
            <a:pPr lvl="1"/>
            <a:r>
              <a:rPr lang="zh-CN" altLang="en-US" sz="2200" dirty="0">
                <a:solidFill>
                  <a:srgbClr val="FF0000"/>
                </a:solidFill>
              </a:rPr>
              <a:t>每一位数由一圈共</a:t>
            </a:r>
            <a:r>
              <a:rPr lang="en-US" altLang="zh-CN" sz="2200" dirty="0">
                <a:solidFill>
                  <a:srgbClr val="FF0000"/>
                </a:solidFill>
              </a:rPr>
              <a:t>10</a:t>
            </a:r>
            <a:r>
              <a:rPr lang="zh-CN" altLang="en-US" sz="2200" dirty="0">
                <a:solidFill>
                  <a:srgbClr val="FF0000"/>
                </a:solidFill>
              </a:rPr>
              <a:t>个真空管表示</a:t>
            </a:r>
            <a:endParaRPr lang="zh-CN" altLang="en-US" sz="2200" dirty="0">
              <a:solidFill>
                <a:srgbClr val="FF0000"/>
              </a:solidFill>
            </a:endParaRPr>
          </a:p>
          <a:p>
            <a:r>
              <a:rPr lang="zh-CN" altLang="en-US" dirty="0"/>
              <a:t>通过开关和插拔电缆进行手动编程   </a:t>
            </a:r>
            <a:endParaRPr lang="zh-CN" altLang="en-US" dirty="0"/>
          </a:p>
          <a:p>
            <a:pPr lvl="1"/>
            <a:r>
              <a:rPr lang="zh-CN" altLang="en-US" sz="2200" dirty="0">
                <a:solidFill>
                  <a:srgbClr val="FF0000"/>
                </a:solidFill>
              </a:rPr>
              <a:t>输入程序和数据可能需要半天时间</a:t>
            </a:r>
            <a:endParaRPr lang="zh-CN" altLang="en-US" sz="2200" dirty="0">
              <a:solidFill>
                <a:srgbClr val="FF0000"/>
              </a:solidFill>
            </a:endParaRPr>
          </a:p>
          <a:p>
            <a:r>
              <a:rPr lang="zh-CN" altLang="en-US" dirty="0"/>
              <a:t>能否将程序和数据存在存储器中？</a:t>
            </a:r>
            <a:endParaRPr lang="en-US" altLang="zh-CN" dirty="0"/>
          </a:p>
          <a:p>
            <a:pPr marL="0" indent="0">
              <a:buNone/>
            </a:pPr>
            <a:endParaRPr lang="en-US" altLang="zh-CN" dirty="0"/>
          </a:p>
          <a:p>
            <a:r>
              <a:rPr lang="en-US" altLang="zh-CN" dirty="0"/>
              <a:t>EVDVAC  </a:t>
            </a:r>
            <a:endParaRPr lang="en-US" altLang="zh-CN" dirty="0"/>
          </a:p>
          <a:p>
            <a:pPr lvl="1"/>
            <a:r>
              <a:rPr lang="en-US" altLang="zh-CN" dirty="0"/>
              <a:t>(Electronic Discrete Variable Automatic Computer)</a:t>
            </a:r>
            <a:endParaRPr lang="en-US" altLang="zh-CN" dirty="0"/>
          </a:p>
          <a:p>
            <a:endParaRPr lang="zh-CN" altLang="en-US" dirty="0"/>
          </a:p>
        </p:txBody>
      </p:sp>
      <p:pic>
        <p:nvPicPr>
          <p:cNvPr id="4" name="Picture 4" descr="2-10"/>
          <p:cNvPicPr>
            <a:picLocks noChangeAspect="1" noChangeArrowheads="1"/>
          </p:cNvPicPr>
          <p:nvPr/>
        </p:nvPicPr>
        <p:blipFill>
          <a:blip r:embed="rId1" cstate="print"/>
          <a:srcRect/>
          <a:stretch>
            <a:fillRect/>
          </a:stretch>
        </p:blipFill>
        <p:spPr bwMode="auto">
          <a:xfrm>
            <a:off x="8010784" y="2080448"/>
            <a:ext cx="3385072" cy="418212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现代电子计算机之父</a:t>
            </a:r>
            <a:endParaRPr lang="zh-CN" altLang="en-US" dirty="0"/>
          </a:p>
        </p:txBody>
      </p:sp>
      <p:sp>
        <p:nvSpPr>
          <p:cNvPr id="3" name="内容占位符 2"/>
          <p:cNvSpPr>
            <a:spLocks noGrp="1"/>
          </p:cNvSpPr>
          <p:nvPr>
            <p:ph idx="1"/>
          </p:nvPr>
        </p:nvSpPr>
        <p:spPr>
          <a:xfrm>
            <a:off x="487823" y="942764"/>
            <a:ext cx="8819463" cy="5637024"/>
          </a:xfrm>
        </p:spPr>
        <p:txBody>
          <a:bodyPr/>
          <a:lstStyle/>
          <a:p>
            <a:pPr algn="just"/>
            <a:r>
              <a:rPr lang="en-US" altLang="zh-CN" dirty="0"/>
              <a:t>1944~1945</a:t>
            </a:r>
            <a:r>
              <a:rPr lang="zh-CN" altLang="en-US" dirty="0"/>
              <a:t>年间，美籍匈牙利科学家冯</a:t>
            </a:r>
            <a:r>
              <a:rPr lang="en-US" altLang="zh-CN" dirty="0">
                <a:latin typeface="宋体" panose="02010600030101010101" pitchFamily="2" charset="-122"/>
              </a:rPr>
              <a:t>·</a:t>
            </a:r>
            <a:r>
              <a:rPr lang="zh-CN" altLang="en-US" dirty="0"/>
              <a:t>诺伊曼在第一台现代计算机</a:t>
            </a:r>
            <a:r>
              <a:rPr lang="en-US" altLang="zh-CN" dirty="0"/>
              <a:t>ENIAC</a:t>
            </a:r>
            <a:r>
              <a:rPr lang="zh-CN" altLang="en-US" dirty="0"/>
              <a:t>尚未问世时注意到其弱点，并提出一个新机型</a:t>
            </a:r>
            <a:r>
              <a:rPr lang="en-US" altLang="zh-CN" dirty="0"/>
              <a:t>EDVAC</a:t>
            </a:r>
            <a:r>
              <a:rPr lang="zh-CN" altLang="en-US" dirty="0"/>
              <a:t>的设计方案，提到了两个设想：</a:t>
            </a:r>
            <a:endParaRPr lang="zh-CN" altLang="en-US" dirty="0"/>
          </a:p>
          <a:p>
            <a:pPr algn="just"/>
            <a:r>
              <a:rPr lang="zh-CN" altLang="en-US" dirty="0"/>
              <a:t>采用二进制和</a:t>
            </a:r>
            <a:r>
              <a:rPr lang="zh-CN" altLang="en-US" dirty="0">
                <a:latin typeface="宋体" panose="02010600030101010101" pitchFamily="2" charset="-122"/>
              </a:rPr>
              <a:t>“</a:t>
            </a:r>
            <a:r>
              <a:rPr lang="zh-CN" altLang="en-US" dirty="0"/>
              <a:t>存储程序</a:t>
            </a:r>
            <a:r>
              <a:rPr lang="zh-CN" altLang="en-US" dirty="0">
                <a:latin typeface="宋体" panose="02010600030101010101" pitchFamily="2" charset="-122"/>
              </a:rPr>
              <a:t>”，</a:t>
            </a:r>
            <a:r>
              <a:rPr lang="zh-CN" altLang="en-US" dirty="0"/>
              <a:t>现代计算机最主要思想，</a:t>
            </a:r>
            <a:endParaRPr lang="en-US" altLang="zh-CN" dirty="0"/>
          </a:p>
          <a:p>
            <a:pPr algn="just"/>
            <a:r>
              <a:rPr lang="zh-CN" altLang="en-US" dirty="0">
                <a:latin typeface="宋体" panose="02010600030101010101" pitchFamily="2" charset="-122"/>
              </a:rPr>
              <a:t>“</a:t>
            </a:r>
            <a:r>
              <a:rPr lang="zh-CN" altLang="en-US" dirty="0"/>
              <a:t>现代电子计算机之父</a:t>
            </a:r>
            <a:r>
              <a:rPr lang="zh-CN" altLang="en-US" dirty="0">
                <a:latin typeface="宋体" panose="02010600030101010101" pitchFamily="2" charset="-122"/>
              </a:rPr>
              <a:t>”</a:t>
            </a:r>
            <a:r>
              <a:rPr lang="zh-CN" altLang="en-US" dirty="0"/>
              <a:t>，冯</a:t>
            </a:r>
            <a:r>
              <a:rPr lang="en-US" altLang="zh-CN" dirty="0">
                <a:latin typeface="宋体" panose="02010600030101010101" pitchFamily="2" charset="-122"/>
              </a:rPr>
              <a:t>·</a:t>
            </a:r>
            <a:r>
              <a:rPr lang="zh-CN" altLang="en-US" dirty="0"/>
              <a:t>诺伊曼机体系延续至今。</a:t>
            </a:r>
            <a:endParaRPr lang="en-US" altLang="zh-CN" dirty="0"/>
          </a:p>
          <a:p>
            <a:pPr algn="just"/>
            <a:r>
              <a:rPr lang="en-US" altLang="zh-CN" dirty="0"/>
              <a:t>20</a:t>
            </a:r>
            <a:r>
              <a:rPr lang="zh-CN" altLang="en-US" dirty="0"/>
              <a:t>世纪最重要的数学家之一，因其在现代计算机、博弈论等领域的重大贡献成为美国科学院院士。</a:t>
            </a:r>
            <a:endParaRPr lang="zh-CN" altLang="en-US" dirty="0"/>
          </a:p>
          <a:p>
            <a:pPr algn="just"/>
            <a:endParaRPr lang="zh-CN" altLang="en-US" dirty="0"/>
          </a:p>
          <a:p>
            <a:pPr algn="just"/>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90224" y="4496879"/>
            <a:ext cx="1857117" cy="1910178"/>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4761" y="4518651"/>
            <a:ext cx="1868161" cy="1849521"/>
          </a:xfrm>
          <a:prstGeom prst="rect">
            <a:avLst/>
          </a:prstGeom>
        </p:spPr>
      </p:pic>
      <p:pic>
        <p:nvPicPr>
          <p:cNvPr id="6" name="图片 4" descr="JohnvonNeumann-LosAlamos.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6204" y="1042250"/>
            <a:ext cx="2033806" cy="2642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zh-CN" altLang="en-US"/>
              <a:t>现代计算机理论基础</a:t>
            </a:r>
            <a:endParaRPr lang="zh-CN" altLang="en-US"/>
          </a:p>
        </p:txBody>
      </p:sp>
      <p:sp>
        <p:nvSpPr>
          <p:cNvPr id="60420" name="Rectangle 3"/>
          <p:cNvSpPr>
            <a:spLocks noGrp="1" noChangeArrowheads="1"/>
          </p:cNvSpPr>
          <p:nvPr>
            <p:ph idx="1"/>
          </p:nvPr>
        </p:nvSpPr>
        <p:spPr/>
        <p:txBody>
          <a:bodyPr/>
          <a:lstStyle/>
          <a:p>
            <a:pPr eaLnBrk="1" hangingPunct="1"/>
            <a:r>
              <a:rPr lang="zh-CN" altLang="en-US" sz="2600" dirty="0"/>
              <a:t>布尔代数</a:t>
            </a:r>
            <a:endParaRPr lang="zh-CN" altLang="en-US" sz="2600" dirty="0"/>
          </a:p>
          <a:p>
            <a:pPr eaLnBrk="1" hangingPunct="1"/>
            <a:r>
              <a:rPr lang="zh-CN" altLang="en-US" sz="2600" dirty="0"/>
              <a:t>计算机三原则</a:t>
            </a:r>
            <a:endParaRPr lang="zh-CN" altLang="en-US" sz="2600" dirty="0"/>
          </a:p>
          <a:p>
            <a:pPr eaLnBrk="1" hangingPunct="1"/>
            <a:r>
              <a:rPr lang="zh-CN" altLang="en-US" sz="2600" dirty="0"/>
              <a:t>图林机</a:t>
            </a:r>
            <a:endParaRPr lang="zh-CN" altLang="en-US" sz="2600" dirty="0"/>
          </a:p>
          <a:p>
            <a:pPr eaLnBrk="1" hangingPunct="1"/>
            <a:r>
              <a:rPr lang="zh-CN" altLang="en-US" sz="2600" dirty="0"/>
              <a:t>维纳现代计算机五大原则</a:t>
            </a:r>
            <a:endParaRPr lang="zh-CN" altLang="en-US" sz="2600" dirty="0"/>
          </a:p>
          <a:p>
            <a:pPr eaLnBrk="1" hangingPunct="1"/>
            <a:r>
              <a:rPr lang="zh-CN" altLang="en-US" sz="2600" dirty="0"/>
              <a:t>计算机开关电路</a:t>
            </a:r>
            <a:endParaRPr lang="zh-CN" altLang="en-US" sz="2600" dirty="0"/>
          </a:p>
          <a:p>
            <a:pPr eaLnBrk="1" hangingPunct="1"/>
            <a:r>
              <a:rPr lang="zh-CN" altLang="en-US" sz="2600" dirty="0"/>
              <a:t>冯诺依曼计算机原理</a:t>
            </a:r>
            <a:endParaRPr lang="zh-CN" altLang="en-US" sz="2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图林机</a:t>
            </a:r>
            <a:endParaRPr lang="zh-CN" altLang="en-US" dirty="0"/>
          </a:p>
        </p:txBody>
      </p:sp>
      <p:sp>
        <p:nvSpPr>
          <p:cNvPr id="3" name="内容占位符 2"/>
          <p:cNvSpPr>
            <a:spLocks noGrp="1"/>
          </p:cNvSpPr>
          <p:nvPr>
            <p:ph idx="1"/>
          </p:nvPr>
        </p:nvSpPr>
        <p:spPr>
          <a:xfrm>
            <a:off x="487822" y="942764"/>
            <a:ext cx="7996959" cy="5637024"/>
          </a:xfrm>
        </p:spPr>
        <p:txBody>
          <a:bodyPr>
            <a:normAutofit/>
          </a:bodyPr>
          <a:lstStyle/>
          <a:p>
            <a:pPr algn="just"/>
            <a:r>
              <a:rPr lang="en-US" altLang="zh-CN" sz="2400" dirty="0"/>
              <a:t>1936</a:t>
            </a:r>
            <a:r>
              <a:rPr lang="zh-CN" altLang="en-US" sz="2400" dirty="0"/>
              <a:t>年，</a:t>
            </a:r>
            <a:r>
              <a:rPr lang="en-US" altLang="zh-CN" sz="2400" dirty="0"/>
              <a:t>24</a:t>
            </a:r>
            <a:r>
              <a:rPr lang="zh-CN" altLang="en-US" sz="2400" dirty="0"/>
              <a:t>岁的英国数学家图林发表著名论文</a:t>
            </a:r>
            <a:r>
              <a:rPr lang="en-US" altLang="zh-CN" sz="2400" dirty="0"/>
              <a:t>《</a:t>
            </a:r>
            <a:r>
              <a:rPr lang="zh-CN" altLang="en-US" sz="2400" dirty="0"/>
              <a:t>论可计算数及其在密码问题的应用</a:t>
            </a:r>
            <a:r>
              <a:rPr lang="en-US" altLang="zh-CN" sz="2400" dirty="0"/>
              <a:t>》</a:t>
            </a:r>
            <a:r>
              <a:rPr lang="zh-CN" altLang="en-US" sz="2400" dirty="0"/>
              <a:t>，提出了</a:t>
            </a:r>
            <a:r>
              <a:rPr lang="zh-CN" altLang="en-US" sz="2400" dirty="0">
                <a:latin typeface="宋体" panose="02010600030101010101" pitchFamily="2" charset="-122"/>
              </a:rPr>
              <a:t>“</a:t>
            </a:r>
            <a:r>
              <a:rPr lang="zh-CN" altLang="en-US" sz="2400" dirty="0"/>
              <a:t>理想计算机</a:t>
            </a:r>
            <a:r>
              <a:rPr lang="zh-CN" altLang="en-US" sz="2400" dirty="0">
                <a:latin typeface="宋体" panose="02010600030101010101" pitchFamily="2" charset="-122"/>
              </a:rPr>
              <a:t>”</a:t>
            </a:r>
            <a:r>
              <a:rPr lang="zh-CN" altLang="en-US" sz="2400" dirty="0"/>
              <a:t> </a:t>
            </a:r>
            <a:r>
              <a:rPr lang="zh-CN" altLang="en-US" sz="2400" dirty="0">
                <a:solidFill>
                  <a:srgbClr val="C00000"/>
                </a:solidFill>
                <a:latin typeface="宋体" panose="02010600030101010101" pitchFamily="2" charset="-122"/>
              </a:rPr>
              <a:t>“</a:t>
            </a:r>
            <a:r>
              <a:rPr lang="zh-CN" altLang="en-US" sz="2400" dirty="0">
                <a:solidFill>
                  <a:srgbClr val="C00000"/>
                </a:solidFill>
              </a:rPr>
              <a:t>图林机</a:t>
            </a:r>
            <a:r>
              <a:rPr lang="zh-CN" altLang="en-US" sz="2400" dirty="0">
                <a:latin typeface="宋体" panose="02010600030101010101" pitchFamily="2" charset="-122"/>
              </a:rPr>
              <a:t>”</a:t>
            </a:r>
            <a:endParaRPr lang="en-US" altLang="zh-CN" sz="2400" dirty="0"/>
          </a:p>
          <a:p>
            <a:pPr algn="just"/>
            <a:r>
              <a:rPr lang="zh-CN" altLang="en-US" sz="2400" dirty="0"/>
              <a:t>图林通过数学证明得出理论上存在</a:t>
            </a:r>
            <a:r>
              <a:rPr lang="zh-CN" altLang="en-US" sz="2400" dirty="0">
                <a:latin typeface="宋体" panose="02010600030101010101" pitchFamily="2" charset="-122"/>
              </a:rPr>
              <a:t>“</a:t>
            </a:r>
            <a:r>
              <a:rPr lang="zh-CN" altLang="en-US" sz="2400" dirty="0"/>
              <a:t>通用图林机</a:t>
            </a:r>
            <a:r>
              <a:rPr lang="zh-CN" altLang="en-US" sz="2400" dirty="0">
                <a:latin typeface="宋体" panose="02010600030101010101" pitchFamily="2" charset="-122"/>
              </a:rPr>
              <a:t>”</a:t>
            </a:r>
            <a:r>
              <a:rPr lang="zh-CN" altLang="en-US" sz="2400" dirty="0"/>
              <a:t>，这为可计算性的概念提供了严格的数学定义，图林机成为现代通用数字计算机的数学模型，它证明通用数字计算机是可以制造出来的</a:t>
            </a:r>
            <a:endParaRPr lang="zh-CN" altLang="en-US" sz="2400" dirty="0"/>
          </a:p>
          <a:p>
            <a:pPr algn="just"/>
            <a:r>
              <a:rPr lang="zh-CN" altLang="en-US" sz="2400" dirty="0"/>
              <a:t>现代通用数字计算机的数学模型</a:t>
            </a:r>
            <a:endParaRPr lang="zh-CN" altLang="en-US" sz="2400" dirty="0"/>
          </a:p>
          <a:p>
            <a:pPr algn="just"/>
            <a:r>
              <a:rPr lang="en-US" altLang="zh-CN" sz="2400" dirty="0"/>
              <a:t>1940</a:t>
            </a:r>
            <a:r>
              <a:rPr lang="zh-CN" altLang="en-US" sz="2400" dirty="0"/>
              <a:t>年著名论文</a:t>
            </a:r>
            <a:r>
              <a:rPr lang="en-US" altLang="zh-CN" sz="2400" dirty="0"/>
              <a:t>《</a:t>
            </a:r>
            <a:r>
              <a:rPr lang="zh-CN" altLang="en-US" sz="2400" dirty="0"/>
              <a:t>计算机能思考吗？</a:t>
            </a:r>
            <a:r>
              <a:rPr lang="en-US" altLang="zh-CN" sz="2400" dirty="0"/>
              <a:t>》</a:t>
            </a:r>
            <a:r>
              <a:rPr lang="zh-CN" altLang="en-US" sz="2400" dirty="0"/>
              <a:t>，对人工智能进行了探索，并设计了著名的</a:t>
            </a:r>
            <a:r>
              <a:rPr lang="zh-CN" altLang="en-US" sz="2400" dirty="0">
                <a:latin typeface="宋体" panose="02010600030101010101" pitchFamily="2" charset="-122"/>
              </a:rPr>
              <a:t>“</a:t>
            </a:r>
            <a:r>
              <a:rPr lang="zh-CN" altLang="en-US" sz="2400" dirty="0"/>
              <a:t>图林测验</a:t>
            </a:r>
            <a:r>
              <a:rPr lang="zh-CN" altLang="en-US" sz="2400" dirty="0">
                <a:latin typeface="宋体" panose="02010600030101010101" pitchFamily="2" charset="-122"/>
              </a:rPr>
              <a:t>”</a:t>
            </a:r>
            <a:r>
              <a:rPr lang="zh-CN" altLang="en-US" sz="2400" dirty="0"/>
              <a:t>。</a:t>
            </a:r>
            <a:endParaRPr lang="en-US" altLang="zh-CN" sz="2400" dirty="0"/>
          </a:p>
          <a:p>
            <a:pPr algn="just"/>
            <a:r>
              <a:rPr lang="en-US" altLang="zh-CN" sz="2400" dirty="0"/>
              <a:t>1954</a:t>
            </a:r>
            <a:r>
              <a:rPr lang="zh-CN" altLang="en-US" sz="2400" dirty="0"/>
              <a:t>年图林英年早逝，年仅</a:t>
            </a:r>
            <a:r>
              <a:rPr lang="en-US" altLang="zh-CN" sz="2400" dirty="0"/>
              <a:t>42</a:t>
            </a:r>
            <a:r>
              <a:rPr lang="zh-CN" altLang="en-US" sz="2400" dirty="0"/>
              <a:t>岁。</a:t>
            </a:r>
            <a:endParaRPr lang="zh-CN" altLang="en-US" sz="2400" dirty="0"/>
          </a:p>
        </p:txBody>
      </p:sp>
      <p:pic>
        <p:nvPicPr>
          <p:cNvPr id="5" name="图片 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91092" y="4478773"/>
            <a:ext cx="3096344" cy="210101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7153" y="998866"/>
            <a:ext cx="2424223" cy="327321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Turing Machine, 1936</a:t>
            </a:r>
            <a:endParaRPr lang="zh-CN" altLang="en-US" dirty="0"/>
          </a:p>
        </p:txBody>
      </p:sp>
      <p:sp>
        <p:nvSpPr>
          <p:cNvPr id="3" name="内容占位符 2"/>
          <p:cNvSpPr>
            <a:spLocks noGrp="1"/>
          </p:cNvSpPr>
          <p:nvPr>
            <p:ph idx="1"/>
          </p:nvPr>
        </p:nvSpPr>
        <p:spPr/>
        <p:txBody>
          <a:bodyPr/>
          <a:lstStyle/>
          <a:p>
            <a:pPr>
              <a:lnSpc>
                <a:spcPct val="130000"/>
              </a:lnSpc>
            </a:pPr>
            <a:r>
              <a:rPr lang="en-US" altLang="zh-CN" sz="2000" dirty="0"/>
              <a:t>An abstract model of a computing machine</a:t>
            </a:r>
            <a:endParaRPr lang="en-US" altLang="zh-CN" sz="2000" dirty="0"/>
          </a:p>
          <a:p>
            <a:pPr lvl="1">
              <a:lnSpc>
                <a:spcPct val="130000"/>
              </a:lnSpc>
            </a:pPr>
            <a:r>
              <a:rPr lang="en-US" altLang="zh-CN" sz="1800" dirty="0"/>
              <a:t>- a finite state machine</a:t>
            </a:r>
            <a:endParaRPr lang="en-US" altLang="zh-CN" sz="1800" dirty="0"/>
          </a:p>
          <a:p>
            <a:pPr lvl="1">
              <a:lnSpc>
                <a:spcPct val="130000"/>
              </a:lnSpc>
            </a:pPr>
            <a:r>
              <a:rPr lang="en-US" altLang="zh-CN" sz="1800" dirty="0"/>
              <a:t>- a read/write head</a:t>
            </a:r>
            <a:endParaRPr lang="en-US" altLang="zh-CN" sz="1800" dirty="0"/>
          </a:p>
          <a:p>
            <a:pPr lvl="1">
              <a:lnSpc>
                <a:spcPct val="130000"/>
              </a:lnSpc>
            </a:pPr>
            <a:r>
              <a:rPr lang="en-US" altLang="zh-CN" sz="1800" dirty="0"/>
              <a:t>- an infinite </a:t>
            </a:r>
            <a:r>
              <a:rPr lang="en-US" altLang="zh-CN" sz="1800" dirty="0" err="1"/>
              <a:t>scannable</a:t>
            </a:r>
            <a:r>
              <a:rPr lang="en-US" altLang="zh-CN" sz="1800" dirty="0"/>
              <a:t> tape of symbols (e.g., 0s and 1s)</a:t>
            </a:r>
            <a:endParaRPr lang="en-US" altLang="zh-CN" sz="1800" dirty="0"/>
          </a:p>
          <a:p>
            <a:pPr>
              <a:lnSpc>
                <a:spcPct val="130000"/>
              </a:lnSpc>
              <a:buFont typeface="Wingdings" panose="05000000000000000000" pitchFamily="2" charset="2"/>
              <a:buChar char="p"/>
            </a:pPr>
            <a:r>
              <a:rPr lang="en-US" altLang="zh-CN" sz="2000" dirty="0"/>
              <a:t>Any conceivable algorithm can be reduced to a Turing machine</a:t>
            </a:r>
            <a:endParaRPr lang="en-US" altLang="zh-CN" sz="2000" dirty="0"/>
          </a:p>
          <a:p>
            <a:pPr>
              <a:lnSpc>
                <a:spcPct val="130000"/>
              </a:lnSpc>
              <a:buFont typeface="Wingdings" panose="05000000000000000000" pitchFamily="2" charset="2"/>
              <a:buChar char="p"/>
            </a:pPr>
            <a:r>
              <a:rPr lang="en-US" altLang="zh-CN" sz="2000" dirty="0"/>
              <a:t>A universal machine: can emulate any conceivable computing mechanism</a:t>
            </a:r>
            <a:endParaRPr lang="en-US" altLang="zh-CN" sz="2000" dirty="0"/>
          </a:p>
          <a:p>
            <a:pPr>
              <a:lnSpc>
                <a:spcPct val="100000"/>
              </a:lnSpc>
            </a:pPr>
            <a:endParaRPr lang="en-US" altLang="zh-CN" sz="1700" dirty="0"/>
          </a:p>
          <a:p>
            <a:endParaRPr lang="zh-CN" altLang="en-US" dirty="0"/>
          </a:p>
        </p:txBody>
      </p:sp>
      <p:pic>
        <p:nvPicPr>
          <p:cNvPr id="4" name="Picture 5"/>
          <p:cNvPicPr>
            <a:picLocks noChangeAspect="1" noChangeArrowheads="1"/>
          </p:cNvPicPr>
          <p:nvPr/>
        </p:nvPicPr>
        <p:blipFill>
          <a:blip r:embed="rId1" cstate="print"/>
          <a:srcRect/>
          <a:stretch>
            <a:fillRect/>
          </a:stretch>
        </p:blipFill>
        <p:spPr bwMode="auto">
          <a:xfrm>
            <a:off x="1615086" y="3844622"/>
            <a:ext cx="9388335" cy="2481749"/>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计算机发展简史</a:t>
            </a:r>
            <a:endParaRPr lang="zh-CN" altLang="en-US" dirty="0"/>
          </a:p>
        </p:txBody>
      </p:sp>
      <p:sp>
        <p:nvSpPr>
          <p:cNvPr id="3" name="内容占位符 2"/>
          <p:cNvSpPr>
            <a:spLocks noGrp="1"/>
          </p:cNvSpPr>
          <p:nvPr>
            <p:ph idx="1"/>
          </p:nvPr>
        </p:nvSpPr>
        <p:spPr/>
        <p:txBody>
          <a:bodyPr/>
          <a:lstStyle/>
          <a:p>
            <a:r>
              <a:rPr lang="zh-CN" altLang="en-US" dirty="0"/>
              <a:t>原始计算工具</a:t>
            </a:r>
            <a:endParaRPr lang="en-US" altLang="zh-CN" dirty="0"/>
          </a:p>
          <a:p>
            <a:pPr lvl="1"/>
            <a:r>
              <a:rPr lang="zh-CN" altLang="en-US" dirty="0"/>
              <a:t>中国人的智慧之光</a:t>
            </a:r>
            <a:endParaRPr lang="zh-CN" altLang="en-US" dirty="0"/>
          </a:p>
          <a:p>
            <a:r>
              <a:rPr lang="zh-CN" altLang="en-US" dirty="0"/>
              <a:t>机械式计算机</a:t>
            </a:r>
            <a:endParaRPr lang="en-US" altLang="zh-CN" dirty="0"/>
          </a:p>
          <a:p>
            <a:pPr lvl="1"/>
            <a:r>
              <a:rPr lang="zh-CN" altLang="en-US" dirty="0"/>
              <a:t>西方人的智慧</a:t>
            </a:r>
            <a:endParaRPr lang="zh-CN" altLang="en-US" dirty="0"/>
          </a:p>
          <a:p>
            <a:r>
              <a:rPr lang="zh-CN" altLang="en-US" dirty="0"/>
              <a:t>机电式计算机</a:t>
            </a:r>
            <a:endParaRPr lang="zh-CN" altLang="en-US" dirty="0"/>
          </a:p>
          <a:p>
            <a:r>
              <a:rPr lang="zh-CN" altLang="en-US" dirty="0"/>
              <a:t>电子计算机</a:t>
            </a:r>
            <a:endParaRPr lang="zh-CN" altLang="en-US" dirty="0"/>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1946-1959  </a:t>
            </a:r>
            <a:r>
              <a:rPr lang="zh-CN" altLang="en-US" dirty="0"/>
              <a:t>第一代电子管计算机时代</a:t>
            </a:r>
            <a:endParaRPr lang="zh-CN" altLang="en-US" dirty="0"/>
          </a:p>
        </p:txBody>
      </p:sp>
      <p:sp>
        <p:nvSpPr>
          <p:cNvPr id="3" name="内容占位符 2"/>
          <p:cNvSpPr>
            <a:spLocks noGrp="1"/>
          </p:cNvSpPr>
          <p:nvPr>
            <p:ph idx="1"/>
          </p:nvPr>
        </p:nvSpPr>
        <p:spPr>
          <a:xfrm>
            <a:off x="487822" y="942764"/>
            <a:ext cx="10846485" cy="5637024"/>
          </a:xfrm>
        </p:spPr>
        <p:txBody>
          <a:bodyPr/>
          <a:lstStyle/>
          <a:p>
            <a:pPr marL="449580" indent="-449580">
              <a:lnSpc>
                <a:spcPct val="130000"/>
              </a:lnSpc>
            </a:pPr>
            <a:r>
              <a:rPr lang="en-US" altLang="zh-CN" sz="2400" dirty="0"/>
              <a:t>UNIVAC   </a:t>
            </a:r>
            <a:r>
              <a:rPr lang="zh-CN" altLang="en-US" sz="2400" dirty="0"/>
              <a:t>埃克特和莫克利</a:t>
            </a:r>
            <a:endParaRPr lang="zh-CN" altLang="en-US" sz="2400" dirty="0"/>
          </a:p>
          <a:p>
            <a:pPr lvl="1">
              <a:lnSpc>
                <a:spcPct val="130000"/>
              </a:lnSpc>
            </a:pPr>
            <a:r>
              <a:rPr lang="zh-CN" altLang="en-US" dirty="0">
                <a:latin typeface="华文新魏" panose="02010800040101010101" pitchFamily="2" charset="-122"/>
              </a:rPr>
              <a:t>第一个进行批量生产的计算机</a:t>
            </a:r>
            <a:endParaRPr lang="en-US" altLang="zh-CN" dirty="0">
              <a:latin typeface="华文新魏" panose="02010800040101010101" pitchFamily="2" charset="-122"/>
            </a:endParaRPr>
          </a:p>
          <a:p>
            <a:pPr lvl="1">
              <a:lnSpc>
                <a:spcPct val="130000"/>
              </a:lnSpc>
            </a:pPr>
            <a:r>
              <a:rPr lang="en-US" altLang="zh-CN" dirty="0">
                <a:latin typeface="华文新魏" panose="02010800040101010101" pitchFamily="2" charset="-122"/>
              </a:rPr>
              <a:t>1951</a:t>
            </a:r>
            <a:r>
              <a:rPr lang="zh-CN" altLang="en-US" dirty="0">
                <a:latin typeface="华文新魏" panose="02010800040101010101" pitchFamily="2" charset="-122"/>
              </a:rPr>
              <a:t>年，电脑开始走出实验室服务于社会与公众</a:t>
            </a:r>
            <a:endParaRPr lang="en-US" altLang="zh-CN" dirty="0">
              <a:latin typeface="华文新魏" panose="02010800040101010101" pitchFamily="2" charset="-122"/>
            </a:endParaRPr>
          </a:p>
          <a:p>
            <a:pPr lvl="1">
              <a:lnSpc>
                <a:spcPct val="130000"/>
              </a:lnSpc>
            </a:pPr>
            <a:r>
              <a:rPr lang="en-US" altLang="zh-CN" dirty="0">
                <a:latin typeface="华文新魏" panose="02010800040101010101" pitchFamily="2" charset="-122"/>
              </a:rPr>
              <a:t>1952</a:t>
            </a:r>
            <a:r>
              <a:rPr lang="zh-CN" altLang="en-US" dirty="0">
                <a:latin typeface="华文新魏" panose="02010800040101010101" pitchFamily="2" charset="-122"/>
              </a:rPr>
              <a:t>年，</a:t>
            </a:r>
            <a:r>
              <a:rPr lang="en-US" altLang="zh-CN" dirty="0">
                <a:latin typeface="华文新魏" panose="02010800040101010101" pitchFamily="2" charset="-122"/>
              </a:rPr>
              <a:t>UNIVAC</a:t>
            </a:r>
            <a:r>
              <a:rPr lang="zh-CN" altLang="en-US" dirty="0">
                <a:latin typeface="华文新魏" panose="02010800040101010101" pitchFamily="2" charset="-122"/>
              </a:rPr>
              <a:t>因准确地预测美国总统大选结果</a:t>
            </a:r>
            <a:endParaRPr lang="zh-CN" altLang="en-US" dirty="0">
              <a:latin typeface="华文新魏" panose="02010800040101010101" pitchFamily="2" charset="-122"/>
            </a:endParaRPr>
          </a:p>
          <a:p>
            <a:pPr marL="449580" indent="-449580">
              <a:lnSpc>
                <a:spcPct val="130000"/>
              </a:lnSpc>
            </a:pPr>
            <a:r>
              <a:rPr lang="en-US" altLang="zh-CN" sz="2400" dirty="0"/>
              <a:t>EDVAC  </a:t>
            </a:r>
            <a:r>
              <a:rPr lang="zh-CN" altLang="en-US" sz="2400" dirty="0"/>
              <a:t>冯诺依曼</a:t>
            </a:r>
            <a:endParaRPr lang="zh-CN" altLang="en-US" sz="2400" dirty="0"/>
          </a:p>
          <a:p>
            <a:pPr lvl="1">
              <a:lnSpc>
                <a:spcPct val="130000"/>
              </a:lnSpc>
            </a:pPr>
            <a:r>
              <a:rPr lang="en-US" altLang="zh-CN" dirty="0">
                <a:latin typeface="华文新魏" panose="02010800040101010101" pitchFamily="2" charset="-122"/>
              </a:rPr>
              <a:t>1950</a:t>
            </a:r>
            <a:r>
              <a:rPr lang="zh-CN" altLang="en-US" dirty="0">
                <a:latin typeface="华文新魏" panose="02010800040101010101" pitchFamily="2" charset="-122"/>
              </a:rPr>
              <a:t>问世的第一台并行计算机</a:t>
            </a:r>
            <a:r>
              <a:rPr lang="en-US" altLang="zh-CN" dirty="0">
                <a:latin typeface="华文新魏" panose="02010800040101010101" pitchFamily="2" charset="-122"/>
              </a:rPr>
              <a:t>EDVAC</a:t>
            </a:r>
            <a:endParaRPr lang="en-US" altLang="zh-CN" dirty="0">
              <a:latin typeface="华文新魏" panose="02010800040101010101" pitchFamily="2" charset="-122"/>
            </a:endParaRPr>
          </a:p>
          <a:p>
            <a:pPr lvl="1">
              <a:lnSpc>
                <a:spcPct val="130000"/>
              </a:lnSpc>
            </a:pPr>
            <a:r>
              <a:rPr lang="zh-CN" altLang="en-US" dirty="0">
                <a:latin typeface="华文新魏" panose="02010800040101010101" pitchFamily="2" charset="-122"/>
              </a:rPr>
              <a:t>首次实现了冯</a:t>
            </a:r>
            <a:r>
              <a:rPr lang="en-US" altLang="zh-CN" dirty="0">
                <a:latin typeface="华文新魏" panose="02010800040101010101" pitchFamily="2" charset="-122"/>
              </a:rPr>
              <a:t>·</a:t>
            </a:r>
            <a:r>
              <a:rPr lang="zh-CN" altLang="en-US" dirty="0">
                <a:latin typeface="华文新魏" panose="02010800040101010101" pitchFamily="2" charset="-122"/>
              </a:rPr>
              <a:t>诺依曼的两个重要设想：存储程序和采用二进制</a:t>
            </a:r>
            <a:endParaRPr lang="zh-CN" altLang="en-US" dirty="0">
              <a:latin typeface="华文新魏" panose="02010800040101010101" pitchFamily="2" charset="-122"/>
            </a:endParaRPr>
          </a:p>
          <a:p>
            <a:pPr marL="449580" indent="-449580">
              <a:lnSpc>
                <a:spcPct val="130000"/>
              </a:lnSpc>
            </a:pPr>
            <a:r>
              <a:rPr lang="en-US" altLang="zh-CN" sz="2400" dirty="0"/>
              <a:t>IBM  701</a:t>
            </a:r>
            <a:endParaRPr lang="en-US" altLang="zh-CN" sz="2400" dirty="0"/>
          </a:p>
          <a:p>
            <a:pPr lvl="1">
              <a:lnSpc>
                <a:spcPct val="130000"/>
              </a:lnSpc>
            </a:pPr>
            <a:r>
              <a:rPr lang="en-US" altLang="zh-CN" dirty="0">
                <a:latin typeface="华文新魏" panose="02010800040101010101" pitchFamily="2" charset="-122"/>
              </a:rPr>
              <a:t>1952</a:t>
            </a:r>
            <a:r>
              <a:rPr lang="zh-CN" altLang="en-US" dirty="0">
                <a:latin typeface="华文新魏" panose="02010800040101010101" pitchFamily="2" charset="-122"/>
              </a:rPr>
              <a:t>年</a:t>
            </a:r>
            <a:r>
              <a:rPr lang="en-US" altLang="zh-CN" dirty="0">
                <a:latin typeface="华文新魏" panose="02010800040101010101" pitchFamily="2" charset="-122"/>
              </a:rPr>
              <a:t>IBM 701</a:t>
            </a:r>
            <a:r>
              <a:rPr lang="zh-CN" altLang="en-US" dirty="0">
                <a:latin typeface="华文新魏" panose="02010800040101010101" pitchFamily="2" charset="-122"/>
              </a:rPr>
              <a:t>在商战中击败</a:t>
            </a:r>
            <a:r>
              <a:rPr lang="en-US" altLang="zh-CN" dirty="0">
                <a:latin typeface="华文新魏" panose="02010800040101010101" pitchFamily="2" charset="-122"/>
              </a:rPr>
              <a:t>UNIVAC</a:t>
            </a:r>
            <a:endParaRPr lang="en-US" altLang="zh-CN" dirty="0">
              <a:latin typeface="华文新魏" panose="02010800040101010101" pitchFamily="2" charset="-122"/>
            </a:endParaRPr>
          </a:p>
          <a:p>
            <a:pPr lvl="1">
              <a:lnSpc>
                <a:spcPct val="130000"/>
              </a:lnSpc>
            </a:pPr>
            <a:r>
              <a:rPr lang="zh-CN" altLang="en-US" dirty="0">
                <a:latin typeface="华文新魏" panose="02010800040101010101" pitchFamily="2" charset="-122"/>
              </a:rPr>
              <a:t>使</a:t>
            </a:r>
            <a:r>
              <a:rPr lang="en-US" altLang="zh-CN" dirty="0">
                <a:latin typeface="华文新魏" panose="02010800040101010101" pitchFamily="2" charset="-122"/>
              </a:rPr>
              <a:t>IBM</a:t>
            </a:r>
            <a:r>
              <a:rPr lang="zh-CN" altLang="en-US" dirty="0">
                <a:latin typeface="华文新魏" panose="02010800040101010101" pitchFamily="2" charset="-122"/>
              </a:rPr>
              <a:t>实现了全面的转型，奠定</a:t>
            </a:r>
            <a:r>
              <a:rPr lang="en-US" altLang="zh-CN" dirty="0">
                <a:latin typeface="华文新魏" panose="02010800040101010101" pitchFamily="2" charset="-122"/>
              </a:rPr>
              <a:t>IBM</a:t>
            </a:r>
            <a:r>
              <a:rPr lang="zh-CN" altLang="en-US" dirty="0">
                <a:latin typeface="华文新魏" panose="02010800040101010101" pitchFamily="2" charset="-122"/>
              </a:rPr>
              <a:t>产业霸主地位</a:t>
            </a:r>
            <a:endParaRPr lang="en-US" altLang="zh-CN" dirty="0">
              <a:latin typeface="华文新魏" panose="02010800040101010101" pitchFamily="2" charset="-122"/>
            </a:endParaRPr>
          </a:p>
          <a:p>
            <a:pPr lvl="1">
              <a:lnSpc>
                <a:spcPct val="130000"/>
              </a:lnSpc>
            </a:pPr>
            <a:r>
              <a:rPr lang="zh-CN" altLang="en-US" dirty="0"/>
              <a:t>负责人杰里尔</a:t>
            </a:r>
            <a:r>
              <a:rPr lang="en-US" altLang="zh-CN" dirty="0"/>
              <a:t>.</a:t>
            </a:r>
            <a:r>
              <a:rPr lang="zh-CN" altLang="en-US" dirty="0"/>
              <a:t>哈达德   纳撒尼尔</a:t>
            </a:r>
            <a:r>
              <a:rPr lang="en-US" altLang="zh-CN" dirty="0"/>
              <a:t>.</a:t>
            </a:r>
            <a:r>
              <a:rPr lang="zh-CN" altLang="en-US" dirty="0"/>
              <a:t>罗切斯特  </a:t>
            </a:r>
            <a:r>
              <a:rPr lang="en-US" altLang="zh-CN" dirty="0"/>
              <a:t>IEEE</a:t>
            </a:r>
            <a:r>
              <a:rPr lang="zh-CN" altLang="en-US" dirty="0"/>
              <a:t>先驱奖</a:t>
            </a:r>
            <a:endParaRPr lang="zh-CN" altLang="en-US" dirty="0"/>
          </a:p>
          <a:p>
            <a:endParaRPr lang="zh-CN" altLang="en-US" dirty="0"/>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7545" y="5148034"/>
            <a:ext cx="1199171" cy="120211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r>
              <a:rPr lang="zh-CN" altLang="en-US"/>
              <a:t>存储器的出现</a:t>
            </a:r>
            <a:endParaRPr lang="zh-CN" altLang="en-US"/>
          </a:p>
        </p:txBody>
      </p:sp>
      <p:sp>
        <p:nvSpPr>
          <p:cNvPr id="67588" name="Rectangle 3"/>
          <p:cNvSpPr>
            <a:spLocks noGrp="1" noChangeArrowheads="1"/>
          </p:cNvSpPr>
          <p:nvPr>
            <p:ph idx="1"/>
          </p:nvPr>
        </p:nvSpPr>
        <p:spPr/>
        <p:txBody>
          <a:bodyPr/>
          <a:lstStyle/>
          <a:p>
            <a:pPr eaLnBrk="1" hangingPunct="1"/>
            <a:r>
              <a:rPr lang="en-US" altLang="zh-CN" dirty="0"/>
              <a:t>1951</a:t>
            </a:r>
            <a:r>
              <a:rPr lang="zh-CN" altLang="en-US" dirty="0"/>
              <a:t>年，中国移民王安发明了磁芯存储器，</a:t>
            </a:r>
            <a:r>
              <a:rPr lang="en-US" altLang="zh-CN" dirty="0"/>
              <a:t>IBM</a:t>
            </a:r>
            <a:r>
              <a:rPr lang="zh-CN" altLang="en-US" dirty="0"/>
              <a:t>于</a:t>
            </a:r>
            <a:r>
              <a:rPr lang="en-US" altLang="zh-CN" dirty="0"/>
              <a:t>1956</a:t>
            </a:r>
            <a:r>
              <a:rPr lang="zh-CN" altLang="en-US" dirty="0"/>
              <a:t>年购买了这项技术专利。</a:t>
            </a:r>
            <a:endParaRPr lang="zh-CN" altLang="en-US" dirty="0"/>
          </a:p>
        </p:txBody>
      </p:sp>
      <p:pic>
        <p:nvPicPr>
          <p:cNvPr id="67595" name="Picture 6" descr="2-16"/>
          <p:cNvPicPr>
            <a:picLocks noChangeAspect="1" noChangeArrowheads="1"/>
          </p:cNvPicPr>
          <p:nvPr/>
        </p:nvPicPr>
        <p:blipFill>
          <a:blip r:embed="rId1" cstate="print"/>
          <a:srcRect/>
          <a:stretch>
            <a:fillRect/>
          </a:stretch>
        </p:blipFill>
        <p:spPr bwMode="auto">
          <a:xfrm>
            <a:off x="1987131" y="2543554"/>
            <a:ext cx="3614152" cy="3175000"/>
          </a:xfrm>
          <a:prstGeom prst="rect">
            <a:avLst/>
          </a:prstGeom>
          <a:solidFill>
            <a:schemeClr val="bg1"/>
          </a:solidFill>
          <a:ln w="25400">
            <a:noFill/>
            <a:miter lim="800000"/>
            <a:headEnd/>
            <a:tailEnd/>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7352" y="2543554"/>
            <a:ext cx="3810000" cy="3175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zh-CN" altLang="en-US" dirty="0"/>
              <a:t>高级语言的出现</a:t>
            </a:r>
            <a:endParaRPr lang="zh-CN" altLang="en-US" dirty="0"/>
          </a:p>
        </p:txBody>
      </p:sp>
      <p:sp>
        <p:nvSpPr>
          <p:cNvPr id="69636" name="Rectangle 3"/>
          <p:cNvSpPr>
            <a:spLocks noGrp="1" noChangeArrowheads="1"/>
          </p:cNvSpPr>
          <p:nvPr>
            <p:ph idx="1"/>
          </p:nvPr>
        </p:nvSpPr>
        <p:spPr/>
        <p:txBody>
          <a:bodyPr/>
          <a:lstStyle/>
          <a:p>
            <a:pPr eaLnBrk="1" hangingPunct="1"/>
            <a:r>
              <a:rPr lang="en-US" altLang="zh-CN" dirty="0"/>
              <a:t>1955</a:t>
            </a:r>
            <a:r>
              <a:rPr lang="zh-CN" altLang="en-US" dirty="0"/>
              <a:t>年，</a:t>
            </a:r>
            <a:r>
              <a:rPr lang="en-US" altLang="zh-CN" dirty="0"/>
              <a:t>IBM</a:t>
            </a:r>
            <a:r>
              <a:rPr lang="zh-CN" altLang="en-US" dirty="0"/>
              <a:t>公司的巴克斯研制成功第一个高级程序语言</a:t>
            </a:r>
            <a:r>
              <a:rPr lang="en-US" altLang="zh-CN" dirty="0"/>
              <a:t>FORTRAN</a:t>
            </a:r>
            <a:r>
              <a:rPr lang="zh-CN" altLang="en-US" dirty="0"/>
              <a:t>，它被广泛用于科学计算。</a:t>
            </a:r>
            <a:endParaRPr lang="zh-CN" altLang="en-US" dirty="0"/>
          </a:p>
        </p:txBody>
      </p:sp>
      <p:pic>
        <p:nvPicPr>
          <p:cNvPr id="8" name="图片 7"/>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04906" y="4426864"/>
            <a:ext cx="1523883" cy="1527628"/>
          </a:xfrm>
          <a:prstGeom prst="rect">
            <a:avLst/>
          </a:prstGeom>
        </p:spPr>
      </p:pic>
      <p:pic>
        <p:nvPicPr>
          <p:cNvPr id="9" name="图片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5946" y="2572452"/>
            <a:ext cx="1975619" cy="134054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030" y="2462027"/>
            <a:ext cx="2403810" cy="376062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2285" y="2462027"/>
            <a:ext cx="2953498" cy="377660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US" altLang="zh-CN" dirty="0"/>
              <a:t>1959-1964 </a:t>
            </a:r>
            <a:r>
              <a:rPr lang="zh-CN" altLang="en-US" dirty="0"/>
              <a:t>晶体管造就第二代计算机</a:t>
            </a:r>
            <a:endParaRPr lang="zh-CN" altLang="en-US" dirty="0"/>
          </a:p>
        </p:txBody>
      </p:sp>
      <p:sp>
        <p:nvSpPr>
          <p:cNvPr id="70660" name="Rectangle 3"/>
          <p:cNvSpPr>
            <a:spLocks noGrp="1" noChangeArrowheads="1"/>
          </p:cNvSpPr>
          <p:nvPr>
            <p:ph idx="1"/>
          </p:nvPr>
        </p:nvSpPr>
        <p:spPr>
          <a:xfrm>
            <a:off x="487822" y="980729"/>
            <a:ext cx="11027238" cy="4530725"/>
          </a:xfrm>
        </p:spPr>
        <p:txBody>
          <a:bodyPr/>
          <a:lstStyle/>
          <a:p>
            <a:pPr eaLnBrk="1" hangingPunct="1"/>
            <a:r>
              <a:rPr lang="en-US" altLang="zh-CN" dirty="0">
                <a:latin typeface="华文新魏" panose="02010800040101010101" pitchFamily="2" charset="-122"/>
              </a:rPr>
              <a:t>1947</a:t>
            </a:r>
            <a:r>
              <a:rPr lang="zh-CN" altLang="en-US" dirty="0">
                <a:latin typeface="华文新魏" panose="02010800040101010101" pitchFamily="2" charset="-122"/>
              </a:rPr>
              <a:t>年，贝尔实验室肖克莱、巴丁、布拉顿发明点触型晶体管；</a:t>
            </a:r>
            <a:r>
              <a:rPr lang="en-US" altLang="zh-CN" dirty="0">
                <a:latin typeface="华文新魏" panose="02010800040101010101" pitchFamily="2" charset="-122"/>
              </a:rPr>
              <a:t>1950</a:t>
            </a:r>
            <a:r>
              <a:rPr lang="zh-CN" altLang="en-US" dirty="0">
                <a:latin typeface="华文新魏" panose="02010800040101010101" pitchFamily="2" charset="-122"/>
              </a:rPr>
              <a:t>年又发明了面结型晶体管。</a:t>
            </a:r>
            <a:endParaRPr lang="zh-CN" altLang="en-US" dirty="0">
              <a:latin typeface="华文新魏" panose="02010800040101010101" pitchFamily="2" charset="-122"/>
            </a:endParaRPr>
          </a:p>
          <a:p>
            <a:pPr eaLnBrk="1" hangingPunct="1"/>
            <a:r>
              <a:rPr lang="zh-CN" altLang="en-US" dirty="0">
                <a:latin typeface="华文新魏" panose="02010800040101010101" pitchFamily="2" charset="-122"/>
              </a:rPr>
              <a:t>晶体管体积小、重量轻、寿命长、发热少、功耗低，电子线路结构大大改观，运算速度大幅提高。</a:t>
            </a:r>
            <a:endParaRPr lang="zh-CN" altLang="en-US" dirty="0">
              <a:latin typeface="华文新魏" panose="02010800040101010101" pitchFamily="2" charset="-122"/>
            </a:endParaRPr>
          </a:p>
          <a:p>
            <a:pPr eaLnBrk="1" hangingPunct="1"/>
            <a:r>
              <a:rPr lang="zh-CN" altLang="en-US" dirty="0">
                <a:latin typeface="华文新魏" panose="02010800040101010101" pitchFamily="2" charset="-122"/>
              </a:rPr>
              <a:t>肖克莱（左）、巴丁（中）、布拉顿（右）于</a:t>
            </a:r>
            <a:r>
              <a:rPr lang="en-US" altLang="zh-CN" dirty="0">
                <a:latin typeface="华文新魏" panose="02010800040101010101" pitchFamily="2" charset="-122"/>
              </a:rPr>
              <a:t>1956</a:t>
            </a:r>
            <a:r>
              <a:rPr lang="zh-CN" altLang="en-US" dirty="0">
                <a:latin typeface="华文新魏" panose="02010800040101010101" pitchFamily="2" charset="-122"/>
              </a:rPr>
              <a:t>年共同获得诺贝尔物理学奖。</a:t>
            </a:r>
            <a:endParaRPr lang="zh-CN" altLang="en-US" dirty="0">
              <a:latin typeface="华文新魏" panose="02010800040101010101" pitchFamily="2" charset="-122"/>
            </a:endParaRPr>
          </a:p>
        </p:txBody>
      </p:sp>
      <p:pic>
        <p:nvPicPr>
          <p:cNvPr id="70661" name="Picture 4" descr="2-21"/>
          <p:cNvPicPr>
            <a:picLocks noChangeAspect="1" noChangeArrowheads="1"/>
          </p:cNvPicPr>
          <p:nvPr/>
        </p:nvPicPr>
        <p:blipFill>
          <a:blip r:embed="rId1" cstate="print"/>
          <a:srcRect/>
          <a:stretch>
            <a:fillRect/>
          </a:stretch>
        </p:blipFill>
        <p:spPr bwMode="auto">
          <a:xfrm>
            <a:off x="4792597" y="4351970"/>
            <a:ext cx="3240088" cy="1522413"/>
          </a:xfrm>
          <a:prstGeom prst="rect">
            <a:avLst/>
          </a:prstGeom>
          <a:noFill/>
          <a:ln w="25400">
            <a:solidFill>
              <a:srgbClr val="FF6600"/>
            </a:solidFill>
            <a:miter lim="800000"/>
            <a:headEnd/>
            <a:tailEnd/>
          </a:ln>
        </p:spPr>
      </p:pic>
      <p:grpSp>
        <p:nvGrpSpPr>
          <p:cNvPr id="2" name="Group 5"/>
          <p:cNvGrpSpPr/>
          <p:nvPr/>
        </p:nvGrpSpPr>
        <p:grpSpPr bwMode="auto">
          <a:xfrm>
            <a:off x="2128301" y="4483434"/>
            <a:ext cx="2058988" cy="1295400"/>
            <a:chOff x="576" y="3024"/>
            <a:chExt cx="1297" cy="816"/>
          </a:xfrm>
        </p:grpSpPr>
        <p:pic>
          <p:nvPicPr>
            <p:cNvPr id="70663" name="Picture 6"/>
            <p:cNvPicPr>
              <a:picLocks noChangeAspect="1" noChangeArrowheads="1"/>
            </p:cNvPicPr>
            <p:nvPr/>
          </p:nvPicPr>
          <p:blipFill>
            <a:blip r:embed="rId2" cstate="print"/>
            <a:srcRect/>
            <a:stretch>
              <a:fillRect/>
            </a:stretch>
          </p:blipFill>
          <p:spPr bwMode="auto">
            <a:xfrm>
              <a:off x="576" y="3024"/>
              <a:ext cx="447" cy="816"/>
            </a:xfrm>
            <a:prstGeom prst="rect">
              <a:avLst/>
            </a:prstGeom>
            <a:noFill/>
            <a:ln w="9525">
              <a:noFill/>
              <a:miter lim="800000"/>
              <a:headEnd/>
              <a:tailEnd/>
            </a:ln>
          </p:spPr>
        </p:pic>
        <p:pic>
          <p:nvPicPr>
            <p:cNvPr id="70664" name="Picture 7"/>
            <p:cNvPicPr>
              <a:picLocks noChangeAspect="1" noChangeArrowheads="1"/>
            </p:cNvPicPr>
            <p:nvPr/>
          </p:nvPicPr>
          <p:blipFill>
            <a:blip r:embed="rId3" cstate="print"/>
            <a:srcRect/>
            <a:stretch>
              <a:fillRect/>
            </a:stretch>
          </p:blipFill>
          <p:spPr bwMode="auto">
            <a:xfrm>
              <a:off x="1536" y="3072"/>
              <a:ext cx="337" cy="768"/>
            </a:xfrm>
            <a:prstGeom prst="rect">
              <a:avLst/>
            </a:prstGeom>
            <a:noFill/>
            <a:ln w="9525">
              <a:noFill/>
              <a:miter lim="800000"/>
              <a:headEnd/>
              <a:tailEnd/>
            </a:ln>
          </p:spPr>
        </p:pic>
        <p:sp>
          <p:nvSpPr>
            <p:cNvPr id="70665" name="Line 8"/>
            <p:cNvSpPr>
              <a:spLocks noChangeShapeType="1"/>
            </p:cNvSpPr>
            <p:nvPr/>
          </p:nvSpPr>
          <p:spPr bwMode="auto">
            <a:xfrm>
              <a:off x="1056" y="3360"/>
              <a:ext cx="432" cy="0"/>
            </a:xfrm>
            <a:prstGeom prst="line">
              <a:avLst/>
            </a:prstGeom>
            <a:noFill/>
            <a:ln w="57150">
              <a:solidFill>
                <a:schemeClr val="tx1"/>
              </a:solidFill>
              <a:round/>
              <a:tailEnd type="triangle" w="med" len="med"/>
            </a:ln>
          </p:spPr>
          <p:txBody>
            <a:bodyPr/>
            <a:lstStyle/>
            <a:p>
              <a:pPr algn="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5403" y="4351970"/>
            <a:ext cx="1522413" cy="152241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1959-1964 </a:t>
            </a:r>
            <a:r>
              <a:rPr lang="zh-CN" altLang="en-US" dirty="0"/>
              <a:t>晶体管造就第二代计算机</a:t>
            </a:r>
            <a:endParaRPr lang="zh-CN" altLang="en-US" dirty="0"/>
          </a:p>
        </p:txBody>
      </p:sp>
      <p:sp>
        <p:nvSpPr>
          <p:cNvPr id="3" name="内容占位符 2"/>
          <p:cNvSpPr>
            <a:spLocks noGrp="1"/>
          </p:cNvSpPr>
          <p:nvPr>
            <p:ph idx="1"/>
          </p:nvPr>
        </p:nvSpPr>
        <p:spPr>
          <a:xfrm>
            <a:off x="3391541" y="1330859"/>
            <a:ext cx="2950736" cy="3406834"/>
          </a:xfrm>
        </p:spPr>
        <p:txBody>
          <a:bodyPr>
            <a:normAutofit/>
          </a:bodyPr>
          <a:lstStyle/>
          <a:p>
            <a:pPr algn="just"/>
            <a:r>
              <a:rPr lang="en-US" altLang="zh-CN" sz="2000" dirty="0">
                <a:solidFill>
                  <a:schemeClr val="tx1">
                    <a:lumMod val="65000"/>
                    <a:lumOff val="35000"/>
                  </a:schemeClr>
                </a:solidFill>
              </a:rPr>
              <a:t>1954</a:t>
            </a:r>
            <a:r>
              <a:rPr lang="zh-CN" altLang="en-US" sz="2000" dirty="0">
                <a:solidFill>
                  <a:schemeClr val="tx1">
                    <a:lumMod val="65000"/>
                    <a:lumOff val="35000"/>
                  </a:schemeClr>
                </a:solidFill>
              </a:rPr>
              <a:t>年美国贝尔实验室于研制成功第一台使用晶体管的第二代计算机</a:t>
            </a:r>
            <a:r>
              <a:rPr lang="en-US" altLang="zh-CN" sz="2000" dirty="0">
                <a:solidFill>
                  <a:schemeClr val="tx1">
                    <a:lumMod val="65000"/>
                    <a:lumOff val="35000"/>
                  </a:schemeClr>
                </a:solidFill>
              </a:rPr>
              <a:t>TRADIC</a:t>
            </a:r>
            <a:r>
              <a:rPr lang="zh-CN" altLang="en-US" sz="2000" dirty="0">
                <a:solidFill>
                  <a:schemeClr val="tx1">
                    <a:lumMod val="65000"/>
                    <a:lumOff val="35000"/>
                  </a:schemeClr>
                </a:solidFill>
              </a:rPr>
              <a:t>。相比采用定点运算的第一代计算机，第二代计算机普遍增加了浮点运算，计算能力实现了一次飞跃。</a:t>
            </a:r>
            <a:endParaRPr lang="zh-CN" altLang="en-US" sz="2000" dirty="0">
              <a:solidFill>
                <a:schemeClr val="tx1">
                  <a:lumMod val="65000"/>
                  <a:lumOff val="35000"/>
                </a:schemeClr>
              </a:solidFill>
            </a:endParaRPr>
          </a:p>
          <a:p>
            <a:pPr algn="just"/>
            <a:endParaRPr lang="zh-CN" altLang="en-US" sz="2400" dirty="0"/>
          </a:p>
        </p:txBody>
      </p:sp>
      <p:sp>
        <p:nvSpPr>
          <p:cNvPr id="14" name="内容占位符 2"/>
          <p:cNvSpPr txBox="1"/>
          <p:nvPr/>
        </p:nvSpPr>
        <p:spPr>
          <a:xfrm>
            <a:off x="6730544" y="3737191"/>
            <a:ext cx="4650241" cy="1143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pPr>
            <a:r>
              <a:rPr lang="en-US" altLang="zh-CN" sz="2000" dirty="0">
                <a:solidFill>
                  <a:schemeClr val="tx1">
                    <a:lumMod val="65000"/>
                    <a:lumOff val="35000"/>
                  </a:schemeClr>
                </a:solidFill>
              </a:rPr>
              <a:t>IBM1958</a:t>
            </a:r>
            <a:r>
              <a:rPr lang="zh-CN" altLang="en-US" sz="2000" dirty="0">
                <a:solidFill>
                  <a:schemeClr val="tx1">
                    <a:lumMod val="65000"/>
                    <a:lumOff val="35000"/>
                  </a:schemeClr>
                </a:solidFill>
              </a:rPr>
              <a:t>年制成的</a:t>
            </a:r>
            <a:r>
              <a:rPr lang="en-US" altLang="zh-CN" sz="2000" dirty="0">
                <a:solidFill>
                  <a:schemeClr val="tx1">
                    <a:lumMod val="65000"/>
                    <a:lumOff val="35000"/>
                  </a:schemeClr>
                </a:solidFill>
              </a:rPr>
              <a:t>1401</a:t>
            </a:r>
            <a:r>
              <a:rPr lang="zh-CN" altLang="en-US" sz="2000" dirty="0">
                <a:solidFill>
                  <a:schemeClr val="tx1">
                    <a:lumMod val="65000"/>
                    <a:lumOff val="35000"/>
                  </a:schemeClr>
                </a:solidFill>
              </a:rPr>
              <a:t>及后续的</a:t>
            </a:r>
            <a:r>
              <a:rPr lang="en-US" altLang="zh-CN" sz="2000" dirty="0">
                <a:solidFill>
                  <a:schemeClr val="tx1">
                    <a:lumMod val="65000"/>
                    <a:lumOff val="35000"/>
                  </a:schemeClr>
                </a:solidFill>
              </a:rPr>
              <a:t>1410/1440</a:t>
            </a:r>
            <a:r>
              <a:rPr lang="zh-CN" altLang="en-US" sz="2000" dirty="0">
                <a:solidFill>
                  <a:schemeClr val="tx1">
                    <a:lumMod val="65000"/>
                    <a:lumOff val="35000"/>
                  </a:schemeClr>
                </a:solidFill>
              </a:rPr>
              <a:t>系列计算机，是第二代计算机中的代表</a:t>
            </a:r>
            <a:endParaRPr lang="zh-CN" altLang="en-US" sz="2000" dirty="0">
              <a:solidFill>
                <a:schemeClr val="tx1">
                  <a:lumMod val="65000"/>
                  <a:lumOff val="35000"/>
                </a:schemeClr>
              </a:solidFill>
            </a:endParaRPr>
          </a:p>
        </p:txBody>
      </p:sp>
      <p:sp>
        <p:nvSpPr>
          <p:cNvPr id="15" name="内容占位符 2"/>
          <p:cNvSpPr txBox="1"/>
          <p:nvPr/>
        </p:nvSpPr>
        <p:spPr>
          <a:xfrm>
            <a:off x="677670" y="5022674"/>
            <a:ext cx="10986246" cy="1252835"/>
          </a:xfrm>
          <a:prstGeom prst="rect">
            <a:avLst/>
          </a:prstGeom>
          <a:solidFill>
            <a:schemeClr val="accent1">
              <a:lumMod val="40000"/>
              <a:lumOff val="60000"/>
            </a:schemeClr>
          </a:solidFill>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dirty="0"/>
              <a:t>二代计算机除了用于科学计算，还逐渐被工商企业用来进行商务处理</a:t>
            </a:r>
            <a:endParaRPr lang="en-US" altLang="zh-CN" sz="2400" dirty="0"/>
          </a:p>
          <a:p>
            <a:pPr algn="just"/>
            <a:r>
              <a:rPr lang="zh-CN" altLang="en-US" sz="2400" dirty="0"/>
              <a:t>高级语言</a:t>
            </a:r>
            <a:r>
              <a:rPr lang="en-US" altLang="zh-CN" sz="2400" dirty="0"/>
              <a:t>FORTRAN</a:t>
            </a:r>
            <a:r>
              <a:rPr lang="zh-CN" altLang="en-US" sz="2400" dirty="0"/>
              <a:t>和</a:t>
            </a:r>
            <a:r>
              <a:rPr lang="en-US" altLang="zh-CN" sz="2400" dirty="0"/>
              <a:t>COBOL</a:t>
            </a:r>
            <a:r>
              <a:rPr lang="zh-CN" altLang="en-US" sz="2400" dirty="0"/>
              <a:t>因此也得到了广泛应用。</a:t>
            </a:r>
            <a:endParaRPr lang="zh-CN" altLang="en-US" sz="2400" dirty="0"/>
          </a:p>
        </p:txBody>
      </p:sp>
      <p:grpSp>
        <p:nvGrpSpPr>
          <p:cNvPr id="4" name="组合 3"/>
          <p:cNvGrpSpPr/>
          <p:nvPr/>
        </p:nvGrpSpPr>
        <p:grpSpPr>
          <a:xfrm>
            <a:off x="811215" y="1278538"/>
            <a:ext cx="2571076" cy="3223227"/>
            <a:chOff x="811215" y="1097783"/>
            <a:chExt cx="2571076" cy="3223227"/>
          </a:xfrm>
        </p:grpSpPr>
        <p:pic>
          <p:nvPicPr>
            <p:cNvPr id="10" name="图片 9"/>
            <p:cNvPicPr>
              <a:picLocks noChangeAspect="1"/>
            </p:cNvPicPr>
            <p:nvPr/>
          </p:nvPicPr>
          <p:blipFill>
            <a:blip r:embed="rId1"/>
            <a:stretch>
              <a:fillRect/>
            </a:stretch>
          </p:blipFill>
          <p:spPr>
            <a:xfrm>
              <a:off x="811215" y="1097783"/>
              <a:ext cx="2571076" cy="2853895"/>
            </a:xfrm>
            <a:prstGeom prst="rect">
              <a:avLst/>
            </a:prstGeom>
          </p:spPr>
        </p:pic>
        <p:sp>
          <p:nvSpPr>
            <p:cNvPr id="16" name="矩形 15"/>
            <p:cNvSpPr/>
            <p:nvPr/>
          </p:nvSpPr>
          <p:spPr>
            <a:xfrm>
              <a:off x="1495727" y="3951678"/>
              <a:ext cx="1079142"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TRADIC</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5" name="组合 4"/>
          <p:cNvGrpSpPr/>
          <p:nvPr/>
        </p:nvGrpSpPr>
        <p:grpSpPr>
          <a:xfrm>
            <a:off x="6892036" y="1146193"/>
            <a:ext cx="4296721" cy="2403011"/>
            <a:chOff x="6892036" y="965438"/>
            <a:chExt cx="4296721" cy="2403011"/>
          </a:xfrm>
        </p:grpSpPr>
        <p:pic>
          <p:nvPicPr>
            <p:cNvPr id="19" name="图片 18"/>
            <p:cNvPicPr>
              <a:picLocks noChangeAspect="1"/>
            </p:cNvPicPr>
            <p:nvPr/>
          </p:nvPicPr>
          <p:blipFill>
            <a:blip r:embed="rId2"/>
            <a:stretch>
              <a:fillRect/>
            </a:stretch>
          </p:blipFill>
          <p:spPr>
            <a:xfrm>
              <a:off x="6892036" y="998539"/>
              <a:ext cx="4296721" cy="2369910"/>
            </a:xfrm>
            <a:prstGeom prst="rect">
              <a:avLst/>
            </a:prstGeom>
          </p:spPr>
        </p:pic>
        <p:sp>
          <p:nvSpPr>
            <p:cNvPr id="17" name="矩形 16"/>
            <p:cNvSpPr/>
            <p:nvPr/>
          </p:nvSpPr>
          <p:spPr>
            <a:xfrm>
              <a:off x="6892036" y="965438"/>
              <a:ext cx="122020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IBM 1401</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1964-1970  </a:t>
            </a:r>
            <a:r>
              <a:rPr lang="zh-CN" altLang="en-US" dirty="0"/>
              <a:t>第三代计算机</a:t>
            </a:r>
            <a:endParaRPr lang="zh-CN" altLang="en-US" dirty="0"/>
          </a:p>
        </p:txBody>
      </p:sp>
      <p:sp>
        <p:nvSpPr>
          <p:cNvPr id="3" name="内容占位符 2"/>
          <p:cNvSpPr>
            <a:spLocks noGrp="1"/>
          </p:cNvSpPr>
          <p:nvPr>
            <p:ph idx="1"/>
          </p:nvPr>
        </p:nvSpPr>
        <p:spPr/>
        <p:txBody>
          <a:bodyPr/>
          <a:lstStyle/>
          <a:p>
            <a:r>
              <a:rPr lang="en-US" altLang="zh-CN" dirty="0"/>
              <a:t>1958</a:t>
            </a:r>
            <a:r>
              <a:rPr lang="zh-CN" altLang="en-US" dirty="0"/>
              <a:t>年，美国物理学家基尔比和诺伊斯同时发明集成电路。</a:t>
            </a:r>
            <a:endParaRPr lang="zh-CN" altLang="en-US" dirty="0"/>
          </a:p>
          <a:p>
            <a:r>
              <a:rPr lang="zh-CN" altLang="en-US" dirty="0"/>
              <a:t>集成电路的出现使得计算机脱胎换骨     </a:t>
            </a:r>
            <a:endParaRPr lang="en-US" altLang="zh-CN" dirty="0"/>
          </a:p>
          <a:p>
            <a:r>
              <a:rPr lang="en-US" altLang="zh-CN" dirty="0"/>
              <a:t>2000 Nobel Prize</a:t>
            </a:r>
            <a:endParaRPr lang="zh-CN" altLang="en-US" dirty="0"/>
          </a:p>
          <a:p>
            <a:endParaRPr lang="zh-CN" altLang="en-US" dirty="0"/>
          </a:p>
        </p:txBody>
      </p:sp>
      <p:pic>
        <p:nvPicPr>
          <p:cNvPr id="4" name="Picture 4" descr="2-26"/>
          <p:cNvPicPr>
            <a:picLocks noChangeAspect="1" noChangeArrowheads="1"/>
          </p:cNvPicPr>
          <p:nvPr/>
        </p:nvPicPr>
        <p:blipFill>
          <a:blip r:embed="rId1" cstate="print"/>
          <a:srcRect/>
          <a:stretch>
            <a:fillRect/>
          </a:stretch>
        </p:blipFill>
        <p:spPr bwMode="auto">
          <a:xfrm>
            <a:off x="2711624" y="2780929"/>
            <a:ext cx="2952750" cy="1978025"/>
          </a:xfrm>
          <a:prstGeom prst="rect">
            <a:avLst/>
          </a:prstGeom>
          <a:noFill/>
          <a:ln w="25400">
            <a:solidFill>
              <a:srgbClr val="993300"/>
            </a:solidFill>
            <a:miter lim="800000"/>
            <a:headEnd/>
            <a:tailEnd/>
          </a:ln>
        </p:spPr>
      </p:pic>
      <p:pic>
        <p:nvPicPr>
          <p:cNvPr id="5" name="Picture 5" descr="2-27"/>
          <p:cNvPicPr>
            <a:picLocks noChangeAspect="1" noChangeArrowheads="1"/>
          </p:cNvPicPr>
          <p:nvPr/>
        </p:nvPicPr>
        <p:blipFill>
          <a:blip r:embed="rId2" cstate="print"/>
          <a:srcRect/>
          <a:stretch>
            <a:fillRect/>
          </a:stretch>
        </p:blipFill>
        <p:spPr bwMode="auto">
          <a:xfrm>
            <a:off x="6456040" y="2780929"/>
            <a:ext cx="2736850" cy="2009775"/>
          </a:xfrm>
          <a:prstGeom prst="rect">
            <a:avLst/>
          </a:prstGeom>
          <a:noFill/>
          <a:ln w="25400">
            <a:solidFill>
              <a:srgbClr val="993300"/>
            </a:solidFill>
            <a:miter lim="800000"/>
            <a:headEnd/>
            <a:tailEnd/>
          </a:ln>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96201" y="5022826"/>
            <a:ext cx="1440160" cy="144369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5022825"/>
            <a:ext cx="1452612" cy="145261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世纪豪赌 </a:t>
            </a:r>
            <a:r>
              <a:rPr lang="en-US" altLang="zh-CN" dirty="0"/>
              <a:t>IBM S/360</a:t>
            </a:r>
            <a:endParaRPr lang="zh-CN" altLang="en-US" dirty="0"/>
          </a:p>
        </p:txBody>
      </p:sp>
      <p:sp>
        <p:nvSpPr>
          <p:cNvPr id="3" name="内容占位符 2"/>
          <p:cNvSpPr>
            <a:spLocks noGrp="1"/>
          </p:cNvSpPr>
          <p:nvPr>
            <p:ph idx="1"/>
          </p:nvPr>
        </p:nvSpPr>
        <p:spPr>
          <a:xfrm>
            <a:off x="487822" y="942764"/>
            <a:ext cx="6802685" cy="5637024"/>
          </a:xfrm>
        </p:spPr>
        <p:txBody>
          <a:bodyPr/>
          <a:lstStyle/>
          <a:p>
            <a:r>
              <a:rPr lang="en-US" altLang="zh-CN" dirty="0"/>
              <a:t>S/360</a:t>
            </a:r>
            <a:r>
              <a:rPr lang="zh-CN" altLang="en-US" dirty="0"/>
              <a:t>极强的通用性适用于各方面的用户，它具有</a:t>
            </a:r>
            <a:r>
              <a:rPr lang="en-US" altLang="zh-CN" dirty="0"/>
              <a:t>360</a:t>
            </a:r>
            <a:r>
              <a:rPr lang="zh-CN" altLang="en-US" dirty="0"/>
              <a:t>度</a:t>
            </a:r>
            <a:r>
              <a:rPr lang="zh-CN" altLang="en-US" dirty="0">
                <a:latin typeface="宋体" panose="02010600030101010101" pitchFamily="2" charset="-122"/>
              </a:rPr>
              <a:t>”</a:t>
            </a:r>
            <a:r>
              <a:rPr lang="zh-CN" altLang="en-US" dirty="0"/>
              <a:t>全方位的特点，因此得名。</a:t>
            </a:r>
            <a:endParaRPr lang="zh-CN" altLang="en-US" dirty="0"/>
          </a:p>
          <a:p>
            <a:r>
              <a:rPr lang="en-US" altLang="zh-CN" dirty="0"/>
              <a:t>IBM</a:t>
            </a:r>
            <a:r>
              <a:rPr lang="zh-CN" altLang="en-US" dirty="0"/>
              <a:t>投入了</a:t>
            </a:r>
            <a:r>
              <a:rPr lang="en-US" altLang="zh-CN" dirty="0"/>
              <a:t>50</a:t>
            </a:r>
            <a:r>
              <a:rPr lang="zh-CN" altLang="en-US" dirty="0"/>
              <a:t>亿美元的研发费用，远远过制造原子弹的</a:t>
            </a:r>
            <a:r>
              <a:rPr lang="zh-CN" altLang="en-US" dirty="0">
                <a:latin typeface="宋体" panose="02010600030101010101" pitchFamily="2" charset="-122"/>
              </a:rPr>
              <a:t>“</a:t>
            </a:r>
            <a:r>
              <a:rPr lang="zh-CN" altLang="en-US" dirty="0"/>
              <a:t>曼哈顿计划</a:t>
            </a:r>
            <a:r>
              <a:rPr lang="zh-CN" altLang="en-US" dirty="0">
                <a:latin typeface="宋体" panose="02010600030101010101" pitchFamily="2" charset="-122"/>
              </a:rPr>
              <a:t>”</a:t>
            </a:r>
            <a:r>
              <a:rPr lang="zh-CN" altLang="en-US" dirty="0"/>
              <a:t>的</a:t>
            </a:r>
            <a:r>
              <a:rPr lang="en-US" altLang="zh-CN" dirty="0"/>
              <a:t>20</a:t>
            </a:r>
            <a:r>
              <a:rPr lang="zh-CN" altLang="en-US" dirty="0"/>
              <a:t>亿美元。</a:t>
            </a:r>
            <a:endParaRPr lang="zh-CN" altLang="en-US" dirty="0"/>
          </a:p>
          <a:p>
            <a:endParaRPr lang="en-US" altLang="zh-CN" dirty="0"/>
          </a:p>
          <a:p>
            <a:endParaRPr lang="zh-CN" altLang="en-US" dirty="0"/>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7348" y="5644719"/>
            <a:ext cx="775440" cy="777346"/>
          </a:xfrm>
          <a:prstGeom prst="rect">
            <a:avLst/>
          </a:prstGeom>
        </p:spPr>
      </p:pic>
      <p:pic>
        <p:nvPicPr>
          <p:cNvPr id="16" name="图片 1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5511" y="5703120"/>
            <a:ext cx="655817" cy="657429"/>
          </a:xfrm>
          <a:prstGeom prst="rect">
            <a:avLst/>
          </a:prstGeom>
        </p:spPr>
      </p:pic>
      <p:pic>
        <p:nvPicPr>
          <p:cNvPr id="17" name="图片 16"/>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63438" y="5660678"/>
            <a:ext cx="775440" cy="777346"/>
          </a:xfrm>
          <a:prstGeom prst="rect">
            <a:avLst/>
          </a:prstGeom>
        </p:spPr>
      </p:pic>
      <p:pic>
        <p:nvPicPr>
          <p:cNvPr id="18" name="图片 17"/>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8323" y="5661821"/>
            <a:ext cx="775440" cy="777346"/>
          </a:xfrm>
          <a:prstGeom prst="rect">
            <a:avLst/>
          </a:prstGeom>
        </p:spPr>
      </p:pic>
      <p:pic>
        <p:nvPicPr>
          <p:cNvPr id="19" name="图片 18"/>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73208" y="5644401"/>
            <a:ext cx="775440" cy="777346"/>
          </a:xfrm>
          <a:prstGeom prst="rect">
            <a:avLst/>
          </a:prstGeom>
        </p:spPr>
      </p:pic>
      <p:pic>
        <p:nvPicPr>
          <p:cNvPr id="20" name="图片 1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2928" y="5699510"/>
            <a:ext cx="954190" cy="647462"/>
          </a:xfrm>
          <a:prstGeom prst="rect">
            <a:avLst/>
          </a:prstGeom>
        </p:spPr>
      </p:pic>
      <p:grpSp>
        <p:nvGrpSpPr>
          <p:cNvPr id="22" name="组合 21"/>
          <p:cNvGrpSpPr/>
          <p:nvPr/>
        </p:nvGrpSpPr>
        <p:grpSpPr>
          <a:xfrm>
            <a:off x="2011714" y="3373797"/>
            <a:ext cx="8155410" cy="2261361"/>
            <a:chOff x="2011714" y="3373797"/>
            <a:chExt cx="8155410" cy="2261361"/>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5358" y="3390440"/>
              <a:ext cx="1420660" cy="178383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4107" y="3385700"/>
              <a:ext cx="1414951" cy="1768689"/>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2011714" y="5237832"/>
              <a:ext cx="1286708"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anose="02010600040101010101" pitchFamily="2" charset="-122"/>
                </a:rPr>
                <a:t>Robort</a:t>
              </a:r>
              <a:r>
                <a:rPr lang="en-US" altLang="zh-CN" dirty="0">
                  <a:solidFill>
                    <a:srgbClr val="000000"/>
                  </a:solidFill>
                  <a:latin typeface="Agency FB" panose="020B0503020202020204" pitchFamily="34" charset="0"/>
                  <a:ea typeface="华文细黑" panose="02010600040101010101" pitchFamily="2" charset="-122"/>
                </a:rPr>
                <a:t> Evans</a:t>
              </a:r>
              <a:endParaRPr lang="zh-CN" altLang="en-US" dirty="0">
                <a:solidFill>
                  <a:srgbClr val="000000"/>
                </a:solidFill>
                <a:latin typeface="Agency FB" panose="020B0503020202020204" pitchFamily="34" charset="0"/>
                <a:ea typeface="华文细黑" panose="02010600040101010101" pitchFamily="2" charset="-122"/>
              </a:endParaRPr>
            </a:p>
          </p:txBody>
        </p:sp>
        <p:sp>
          <p:nvSpPr>
            <p:cNvPr id="8" name="矩形 7"/>
            <p:cNvSpPr/>
            <p:nvPr/>
          </p:nvSpPr>
          <p:spPr>
            <a:xfrm>
              <a:off x="5236710" y="5265826"/>
              <a:ext cx="1747185"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anose="02010600040101010101" pitchFamily="2" charset="-122"/>
                </a:rPr>
                <a:t>Gene Myron Amdahl</a:t>
              </a:r>
              <a:endParaRPr lang="zh-CN" altLang="en-US" dirty="0">
                <a:solidFill>
                  <a:srgbClr val="000000"/>
                </a:solidFill>
                <a:latin typeface="Agency FB" panose="020B0503020202020204" pitchFamily="34" charset="0"/>
                <a:ea typeface="华文细黑" panose="02010600040101010101" pitchFamily="2" charset="-122"/>
              </a:endParaRPr>
            </a:p>
          </p:txBody>
        </p:sp>
        <p:pic>
          <p:nvPicPr>
            <p:cNvPr id="9" name="图片 8"/>
            <p:cNvPicPr>
              <a:picLocks noChangeAspect="1"/>
            </p:cNvPicPr>
            <p:nvPr/>
          </p:nvPicPr>
          <p:blipFill>
            <a:blip r:embed="rId6"/>
            <a:stretch>
              <a:fillRect/>
            </a:stretch>
          </p:blipFill>
          <p:spPr>
            <a:xfrm>
              <a:off x="3800987" y="3379622"/>
              <a:ext cx="1435723" cy="1794654"/>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3774107" y="5247243"/>
              <a:ext cx="1307835"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anose="02010600040101010101" pitchFamily="2" charset="-122"/>
                </a:rPr>
                <a:t>F.P.Brooks,Jr</a:t>
              </a:r>
              <a:r>
                <a:rPr lang="en-US" altLang="zh-CN" dirty="0">
                  <a:solidFill>
                    <a:srgbClr val="000000"/>
                  </a:solidFill>
                  <a:latin typeface="Agency FB" panose="020B0503020202020204" pitchFamily="34" charset="0"/>
                  <a:ea typeface="华文细黑" panose="02010600040101010101" pitchFamily="2" charset="-122"/>
                </a:rPr>
                <a:t>.</a:t>
              </a:r>
              <a:endParaRPr lang="zh-CN" altLang="en-US" dirty="0">
                <a:solidFill>
                  <a:srgbClr val="000000"/>
                </a:solidFill>
                <a:latin typeface="Agency FB" panose="020B0503020202020204" pitchFamily="34" charset="0"/>
                <a:ea typeface="华文细黑" panose="02010600040101010101" pitchFamily="2" charset="-122"/>
              </a:endParaRP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667" y="3373797"/>
              <a:ext cx="1445044" cy="1806305"/>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7243169" y="5263486"/>
              <a:ext cx="1000594" cy="369332"/>
            </a:xfrm>
            <a:prstGeom prst="rect">
              <a:avLst/>
            </a:prstGeom>
          </p:spPr>
          <p:txBody>
            <a:bodyPr wrap="non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anose="02010600040101010101" pitchFamily="2" charset="-122"/>
                </a:rPr>
                <a:t>Erich Bloch</a:t>
              </a:r>
              <a:endParaRPr lang="zh-CN" altLang="en-US" dirty="0">
                <a:solidFill>
                  <a:srgbClr val="000000"/>
                </a:solidFill>
                <a:latin typeface="Agency FB" panose="020B0503020202020204" pitchFamily="34" charset="0"/>
                <a:ea typeface="华文细黑" panose="02010600040101010101" pitchFamily="2" charset="-122"/>
              </a:endParaRPr>
            </a:p>
          </p:txBody>
        </p:sp>
        <p:sp>
          <p:nvSpPr>
            <p:cNvPr id="14" name="矩形 13"/>
            <p:cNvSpPr/>
            <p:nvPr/>
          </p:nvSpPr>
          <p:spPr>
            <a:xfrm>
              <a:off x="8583037" y="5263486"/>
              <a:ext cx="1584087" cy="369332"/>
            </a:xfrm>
            <a:prstGeom prst="rect">
              <a:avLst/>
            </a:prstGeom>
          </p:spPr>
          <p:txBody>
            <a:bodyPr wrap="non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anose="02010600040101010101" pitchFamily="2" charset="-122"/>
                </a:rPr>
                <a:t>Gerrit</a:t>
              </a:r>
              <a:r>
                <a:rPr lang="en-US" altLang="zh-CN" dirty="0">
                  <a:solidFill>
                    <a:srgbClr val="000000"/>
                  </a:solidFill>
                  <a:latin typeface="Agency FB" panose="020B0503020202020204" pitchFamily="34" charset="0"/>
                  <a:ea typeface="华文细黑" panose="02010600040101010101" pitchFamily="2" charset="-122"/>
                </a:rPr>
                <a:t> Anne </a:t>
              </a:r>
              <a:r>
                <a:rPr lang="en-US" altLang="zh-CN" dirty="0" err="1">
                  <a:solidFill>
                    <a:srgbClr val="000000"/>
                  </a:solidFill>
                  <a:latin typeface="Agency FB" panose="020B0503020202020204" pitchFamily="34" charset="0"/>
                  <a:ea typeface="华文细黑" panose="02010600040101010101" pitchFamily="2" charset="-122"/>
                </a:rPr>
                <a:t>Blaauw</a:t>
              </a:r>
              <a:endParaRPr lang="zh-CN" altLang="en-US" dirty="0">
                <a:solidFill>
                  <a:srgbClr val="000000"/>
                </a:solidFill>
                <a:latin typeface="Agency FB" panose="020B0503020202020204" pitchFamily="34" charset="0"/>
                <a:ea typeface="华文细黑" panose="02010600040101010101" pitchFamily="2" charset="-122"/>
              </a:endParaRPr>
            </a:p>
          </p:txBody>
        </p:sp>
        <p:pic>
          <p:nvPicPr>
            <p:cNvPr id="21" name="图片 20"/>
            <p:cNvPicPr>
              <a:picLocks noChangeAspect="1"/>
            </p:cNvPicPr>
            <p:nvPr/>
          </p:nvPicPr>
          <p:blipFill rotWithShape="1">
            <a:blip r:embed="rId8">
              <a:extLst>
                <a:ext uri="{28A0092B-C50C-407E-A947-70E740481C1C}">
                  <a14:useLocalDpi xmlns:a14="http://schemas.microsoft.com/office/drawing/2010/main" val="0"/>
                </a:ext>
              </a:extLst>
            </a:blip>
            <a:srcRect l="20417" t="1195" r="15651" b="36328"/>
            <a:stretch>
              <a:fillRect/>
            </a:stretch>
          </p:blipFill>
          <p:spPr>
            <a:xfrm>
              <a:off x="8677527" y="3375067"/>
              <a:ext cx="1442124" cy="1793626"/>
            </a:xfrm>
            <a:prstGeom prst="rect">
              <a:avLst/>
            </a:prstGeom>
          </p:spPr>
        </p:pic>
      </p:grpSp>
      <p:pic>
        <p:nvPicPr>
          <p:cNvPr id="23" name="图片 22"/>
          <p:cNvPicPr>
            <a:picLocks noChangeAspect="1"/>
          </p:cNvPicPr>
          <p:nvPr/>
        </p:nvPicPr>
        <p:blipFill rotWithShape="1">
          <a:blip r:embed="rId9"/>
          <a:srcRect t="21662" b="12230"/>
          <a:stretch>
            <a:fillRect/>
          </a:stretch>
        </p:blipFill>
        <p:spPr>
          <a:xfrm>
            <a:off x="7243169" y="886838"/>
            <a:ext cx="4619190" cy="229023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4" name="Rectangle 3"/>
          <p:cNvSpPr>
            <a:spLocks noGrp="1" noChangeArrowheads="1"/>
          </p:cNvSpPr>
          <p:nvPr>
            <p:ph type="title"/>
          </p:nvPr>
        </p:nvSpPr>
        <p:spPr/>
        <p:txBody>
          <a:bodyPr/>
          <a:lstStyle/>
          <a:p>
            <a:pPr eaLnBrk="1" hangingPunct="1"/>
            <a:r>
              <a:rPr lang="zh-CN" altLang="en-US" dirty="0"/>
              <a:t>霍夫和</a:t>
            </a:r>
            <a:r>
              <a:rPr lang="en-US" altLang="zh-CN" dirty="0"/>
              <a:t>Intel 4004 </a:t>
            </a:r>
            <a:endParaRPr lang="en-US" altLang="zh-CN" dirty="0"/>
          </a:p>
        </p:txBody>
      </p:sp>
      <p:sp>
        <p:nvSpPr>
          <p:cNvPr id="76805" name="Rectangle 4"/>
          <p:cNvSpPr>
            <a:spLocks noGrp="1" noChangeArrowheads="1"/>
          </p:cNvSpPr>
          <p:nvPr>
            <p:ph idx="1"/>
          </p:nvPr>
        </p:nvSpPr>
        <p:spPr/>
        <p:txBody>
          <a:bodyPr/>
          <a:lstStyle/>
          <a:p>
            <a:pPr algn="just" eaLnBrk="1" hangingPunct="1"/>
            <a:r>
              <a:rPr lang="en-US" altLang="zh-CN" dirty="0"/>
              <a:t>1971</a:t>
            </a:r>
            <a:r>
              <a:rPr lang="zh-CN" altLang="en-US" dirty="0"/>
              <a:t>年</a:t>
            </a:r>
            <a:r>
              <a:rPr lang="en-US" altLang="zh-CN" dirty="0"/>
              <a:t>1</a:t>
            </a:r>
            <a:r>
              <a:rPr lang="zh-CN" altLang="en-US" dirty="0"/>
              <a:t>月，</a:t>
            </a:r>
            <a:r>
              <a:rPr lang="en-US" altLang="zh-CN" dirty="0"/>
              <a:t>Intel</a:t>
            </a:r>
            <a:r>
              <a:rPr lang="zh-CN" altLang="en-US" dirty="0"/>
              <a:t>公司的霍夫研制成功世界上第一块</a:t>
            </a:r>
            <a:r>
              <a:rPr lang="en-US" altLang="zh-CN" dirty="0"/>
              <a:t>4</a:t>
            </a:r>
            <a:r>
              <a:rPr lang="zh-CN" altLang="en-US" dirty="0"/>
              <a:t>位微处理器芯片</a:t>
            </a:r>
            <a:r>
              <a:rPr lang="en-US" altLang="zh-CN" dirty="0"/>
              <a:t>Intel 4004</a:t>
            </a:r>
            <a:r>
              <a:rPr lang="zh-CN" altLang="en-US" dirty="0"/>
              <a:t>，标志着第一代微处理器问世，微处理器和微机时代从此开始。</a:t>
            </a:r>
            <a:endParaRPr lang="zh-CN" altLang="en-US" dirty="0"/>
          </a:p>
          <a:p>
            <a:pPr algn="just" eaLnBrk="1" hangingPunct="1"/>
            <a:r>
              <a:rPr lang="en-US" altLang="zh-CN" dirty="0"/>
              <a:t>1971</a:t>
            </a:r>
            <a:r>
              <a:rPr lang="zh-CN" altLang="en-US" dirty="0"/>
              <a:t>年</a:t>
            </a:r>
            <a:r>
              <a:rPr lang="en-US" altLang="zh-CN" dirty="0"/>
              <a:t>11</a:t>
            </a:r>
            <a:r>
              <a:rPr lang="zh-CN" altLang="en-US" dirty="0"/>
              <a:t>月，</a:t>
            </a:r>
            <a:r>
              <a:rPr lang="en-US" altLang="zh-CN" dirty="0"/>
              <a:t>Intel</a:t>
            </a:r>
            <a:r>
              <a:rPr lang="zh-CN" altLang="en-US" dirty="0"/>
              <a:t>推出</a:t>
            </a:r>
            <a:r>
              <a:rPr lang="en-US" altLang="zh-CN" dirty="0"/>
              <a:t>MCS-4</a:t>
            </a:r>
            <a:r>
              <a:rPr lang="zh-CN" altLang="en-US" dirty="0"/>
              <a:t>微型计算机系统其包括</a:t>
            </a:r>
            <a:r>
              <a:rPr lang="en-US" altLang="zh-CN" dirty="0"/>
              <a:t>4001 ROM</a:t>
            </a:r>
            <a:r>
              <a:rPr lang="zh-CN" altLang="en-US" dirty="0"/>
              <a:t>芯片、</a:t>
            </a:r>
            <a:r>
              <a:rPr lang="en-US" altLang="zh-CN" dirty="0"/>
              <a:t>4002 RAM</a:t>
            </a:r>
            <a:r>
              <a:rPr lang="zh-CN" altLang="en-US" dirty="0"/>
              <a:t>芯片、</a:t>
            </a:r>
            <a:r>
              <a:rPr lang="en-US" altLang="zh-CN" dirty="0"/>
              <a:t>4003</a:t>
            </a:r>
            <a:r>
              <a:rPr lang="zh-CN" altLang="en-US" dirty="0"/>
              <a:t>移位寄存器芯片和</a:t>
            </a:r>
            <a:r>
              <a:rPr lang="en-US" altLang="zh-CN" dirty="0"/>
              <a:t>4004</a:t>
            </a:r>
            <a:r>
              <a:rPr lang="zh-CN" altLang="en-US" dirty="0"/>
              <a:t>微处理器。</a:t>
            </a:r>
            <a:endParaRPr lang="zh-CN" altLang="en-US" dirty="0"/>
          </a:p>
        </p:txBody>
      </p:sp>
      <p:pic>
        <p:nvPicPr>
          <p:cNvPr id="6" name="图片 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34480" y="4574463"/>
            <a:ext cx="1562659" cy="1566499"/>
          </a:xfrm>
          <a:prstGeom prst="rect">
            <a:avLst/>
          </a:prstGeom>
        </p:spPr>
      </p:pic>
      <p:pic>
        <p:nvPicPr>
          <p:cNvPr id="4" name="图片 3"/>
          <p:cNvPicPr>
            <a:picLocks noChangeAspect="1"/>
          </p:cNvPicPr>
          <p:nvPr/>
        </p:nvPicPr>
        <p:blipFill>
          <a:blip r:embed="rId2"/>
          <a:stretch>
            <a:fillRect/>
          </a:stretch>
        </p:blipFill>
        <p:spPr>
          <a:xfrm>
            <a:off x="978298" y="4118085"/>
            <a:ext cx="3094377" cy="2022877"/>
          </a:xfrm>
          <a:prstGeom prst="rect">
            <a:avLst/>
          </a:prstGeom>
        </p:spPr>
      </p:pic>
      <p:pic>
        <p:nvPicPr>
          <p:cNvPr id="7" name="图片 6"/>
          <p:cNvPicPr>
            <a:picLocks noChangeAspect="1"/>
          </p:cNvPicPr>
          <p:nvPr/>
        </p:nvPicPr>
        <p:blipFill>
          <a:blip r:embed="rId3"/>
          <a:stretch>
            <a:fillRect/>
          </a:stretch>
        </p:blipFill>
        <p:spPr>
          <a:xfrm>
            <a:off x="6848794" y="3617862"/>
            <a:ext cx="4364908" cy="254619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4004</a:t>
            </a:r>
            <a:endParaRPr lang="zh-CN" altLang="en-US" dirty="0"/>
          </a:p>
        </p:txBody>
      </p:sp>
      <p:sp>
        <p:nvSpPr>
          <p:cNvPr id="7" name="Rectangle 5"/>
          <p:cNvSpPr>
            <a:spLocks noChangeArrowheads="1"/>
          </p:cNvSpPr>
          <p:nvPr/>
        </p:nvSpPr>
        <p:spPr bwMode="auto">
          <a:xfrm>
            <a:off x="686681" y="5152586"/>
            <a:ext cx="4876800" cy="1447800"/>
          </a:xfrm>
          <a:prstGeom prst="rect">
            <a:avLst/>
          </a:prstGeom>
          <a:noFill/>
          <a:ln w="9525">
            <a:noFill/>
            <a:miter lim="800000"/>
          </a:ln>
        </p:spPr>
        <p:txBody>
          <a:bodyPr/>
          <a:lstStyle/>
          <a:p>
            <a:pPr marL="342900" indent="-342900" algn="just" fontAlgn="base">
              <a:lnSpc>
                <a:spcPct val="120000"/>
              </a:lnSpc>
              <a:spcBef>
                <a:spcPct val="20000"/>
              </a:spcBef>
              <a:spcAft>
                <a:spcPct val="0"/>
              </a:spcAft>
              <a:buClr>
                <a:srgbClr val="FFC000"/>
              </a:buClr>
              <a:buFont typeface="Wingdings" panose="05000000000000000000" pitchFamily="2" charset="2"/>
              <a:buChar char="n"/>
            </a:pPr>
            <a:r>
              <a:rPr lang="en-US" altLang="zh-CN" sz="2400" dirty="0">
                <a:solidFill>
                  <a:srgbClr val="000000"/>
                </a:solidFill>
                <a:latin typeface="微软雅黑" panose="020B0503020204020204" pitchFamily="34" charset="-122"/>
                <a:ea typeface="微软雅黑" panose="020B0503020204020204" pitchFamily="34" charset="-122"/>
              </a:rPr>
              <a:t>2300</a:t>
            </a:r>
            <a:r>
              <a:rPr lang="zh-CN" altLang="en-US" sz="2400" dirty="0">
                <a:solidFill>
                  <a:srgbClr val="000000"/>
                </a:solidFill>
                <a:latin typeface="微软雅黑" panose="020B0503020204020204" pitchFamily="34" charset="-122"/>
                <a:ea typeface="微软雅黑" panose="020B0503020204020204" pitchFamily="34" charset="-122"/>
              </a:rPr>
              <a:t>个晶体管，性能远超当年的</a:t>
            </a:r>
            <a:r>
              <a:rPr lang="en-US" altLang="zh-CN" sz="2400" dirty="0">
                <a:solidFill>
                  <a:srgbClr val="000000"/>
                </a:solidFill>
                <a:latin typeface="微软雅黑" panose="020B0503020204020204" pitchFamily="34" charset="-122"/>
                <a:ea typeface="微软雅黑" panose="020B0503020204020204" pitchFamily="34" charset="-122"/>
              </a:rPr>
              <a:t>ENIAC</a:t>
            </a:r>
            <a:r>
              <a:rPr lang="zh-CN" altLang="en-US" sz="2400" dirty="0">
                <a:solidFill>
                  <a:srgbClr val="000000"/>
                </a:solidFill>
                <a:latin typeface="微软雅黑" panose="020B0503020204020204" pitchFamily="34" charset="-122"/>
                <a:ea typeface="微软雅黑" panose="020B0503020204020204" pitchFamily="34" charset="-122"/>
              </a:rPr>
              <a:t>，售价</a:t>
            </a:r>
            <a:r>
              <a:rPr lang="en-US" altLang="zh-CN" sz="2400" dirty="0">
                <a:solidFill>
                  <a:srgbClr val="000000"/>
                </a:solidFill>
                <a:latin typeface="微软雅黑" panose="020B0503020204020204" pitchFamily="34" charset="-122"/>
                <a:ea typeface="微软雅黑" panose="020B0503020204020204" pitchFamily="34" charset="-122"/>
              </a:rPr>
              <a:t>200</a:t>
            </a:r>
            <a:r>
              <a:rPr lang="zh-CN" altLang="en-US" sz="2400" dirty="0">
                <a:solidFill>
                  <a:srgbClr val="000000"/>
                </a:solidFill>
                <a:latin typeface="微软雅黑" panose="020B0503020204020204" pitchFamily="34" charset="-122"/>
                <a:ea typeface="微软雅黑" panose="020B0503020204020204" pitchFamily="34" charset="-122"/>
              </a:rPr>
              <a:t>美元。 </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5745622" y="1213445"/>
            <a:ext cx="5715000" cy="5172075"/>
          </a:xfrm>
          <a:prstGeom prst="rect">
            <a:avLst/>
          </a:prstGeom>
        </p:spPr>
      </p:pic>
      <p:pic>
        <p:nvPicPr>
          <p:cNvPr id="14" name="图片 13"/>
          <p:cNvPicPr>
            <a:picLocks noChangeAspect="1"/>
          </p:cNvPicPr>
          <p:nvPr/>
        </p:nvPicPr>
        <p:blipFill>
          <a:blip r:embed="rId2"/>
          <a:stretch>
            <a:fillRect/>
          </a:stretch>
        </p:blipFill>
        <p:spPr>
          <a:xfrm>
            <a:off x="731378" y="1378566"/>
            <a:ext cx="4706218" cy="342203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eaLnBrk="1" hangingPunct="1"/>
            <a:r>
              <a:rPr lang="zh-CN" altLang="en-US"/>
              <a:t>第一台微型计算机：</a:t>
            </a:r>
            <a:r>
              <a:rPr lang="en-US" altLang="zh-CN"/>
              <a:t>Altair 8800 </a:t>
            </a:r>
            <a:endParaRPr lang="en-US" altLang="zh-CN"/>
          </a:p>
        </p:txBody>
      </p:sp>
      <p:sp>
        <p:nvSpPr>
          <p:cNvPr id="537603" name="Rectangle 3"/>
          <p:cNvSpPr>
            <a:spLocks noGrp="1" noChangeArrowheads="1"/>
          </p:cNvSpPr>
          <p:nvPr>
            <p:ph idx="1"/>
          </p:nvPr>
        </p:nvSpPr>
        <p:spPr>
          <a:xfrm>
            <a:off x="5755966" y="1811288"/>
            <a:ext cx="5247456" cy="4243536"/>
          </a:xfrm>
        </p:spPr>
        <p:txBody>
          <a:bodyPr/>
          <a:lstStyle/>
          <a:p>
            <a:pPr algn="just" eaLnBrk="1" hangingPunct="1"/>
            <a:r>
              <a:rPr lang="en-US" altLang="zh-CN" dirty="0">
                <a:latin typeface="华文新魏" panose="02010800040101010101" pitchFamily="2" charset="-122"/>
              </a:rPr>
              <a:t>1975</a:t>
            </a:r>
            <a:r>
              <a:rPr lang="zh-CN" altLang="en-US" dirty="0">
                <a:latin typeface="华文新魏" panose="02010800040101010101" pitchFamily="2" charset="-122"/>
              </a:rPr>
              <a:t>年</a:t>
            </a:r>
            <a:r>
              <a:rPr lang="en-US" altLang="zh-CN" dirty="0">
                <a:latin typeface="华文新魏" panose="02010800040101010101" pitchFamily="2" charset="-122"/>
              </a:rPr>
              <a:t>4</a:t>
            </a:r>
            <a:r>
              <a:rPr lang="zh-CN" altLang="en-US" dirty="0">
                <a:latin typeface="华文新魏" panose="02010800040101010101" pitchFamily="2" charset="-122"/>
              </a:rPr>
              <a:t>月，</a:t>
            </a:r>
            <a:r>
              <a:rPr lang="en-US" altLang="zh-CN" dirty="0">
                <a:latin typeface="华文新魏" panose="02010800040101010101" pitchFamily="2" charset="-122"/>
              </a:rPr>
              <a:t>MITS</a:t>
            </a:r>
            <a:r>
              <a:rPr lang="zh-CN" altLang="en-US" dirty="0">
                <a:latin typeface="华文新魏" panose="02010800040101010101" pitchFamily="2" charset="-122"/>
              </a:rPr>
              <a:t>发布第一个通用型</a:t>
            </a:r>
            <a:r>
              <a:rPr lang="en-US" altLang="zh-CN" dirty="0">
                <a:latin typeface="华文新魏" panose="02010800040101010101" pitchFamily="2" charset="-122"/>
              </a:rPr>
              <a:t>Altair 8800</a:t>
            </a:r>
            <a:r>
              <a:rPr lang="zh-CN" altLang="en-US" dirty="0">
                <a:latin typeface="华文新魏" panose="02010800040101010101" pitchFamily="2" charset="-122"/>
              </a:rPr>
              <a:t>，售价</a:t>
            </a:r>
            <a:r>
              <a:rPr lang="en-US" altLang="zh-CN" dirty="0">
                <a:latin typeface="华文新魏" panose="02010800040101010101" pitchFamily="2" charset="-122"/>
              </a:rPr>
              <a:t>375</a:t>
            </a:r>
            <a:r>
              <a:rPr lang="zh-CN" altLang="en-US" dirty="0">
                <a:latin typeface="华文新魏" panose="02010800040101010101" pitchFamily="2" charset="-122"/>
              </a:rPr>
              <a:t>美元，带有</a:t>
            </a:r>
            <a:r>
              <a:rPr lang="en-US" altLang="zh-CN" dirty="0">
                <a:latin typeface="华文新魏" panose="02010800040101010101" pitchFamily="2" charset="-122"/>
              </a:rPr>
              <a:t>1KB</a:t>
            </a:r>
            <a:r>
              <a:rPr lang="zh-CN" altLang="en-US" dirty="0">
                <a:latin typeface="华文新魏" panose="02010800040101010101" pitchFamily="2" charset="-122"/>
              </a:rPr>
              <a:t>存储器。这是世界上第一台微型计算机。 </a:t>
            </a:r>
            <a:endParaRPr lang="zh-CN" altLang="en-US" dirty="0">
              <a:latin typeface="华文新魏" panose="02010800040101010101" pitchFamily="2" charset="-122"/>
            </a:endParaRPr>
          </a:p>
          <a:p>
            <a:pPr eaLnBrk="1" hangingPunct="1"/>
            <a:r>
              <a:rPr lang="en-US" altLang="zh-CN" dirty="0">
                <a:latin typeface="华文新魏" panose="02010800040101010101" pitchFamily="2" charset="-122"/>
              </a:rPr>
              <a:t>Altair</a:t>
            </a:r>
            <a:r>
              <a:rPr lang="zh-CN" altLang="en-US" dirty="0">
                <a:latin typeface="华文新魏" panose="02010800040101010101" pitchFamily="2" charset="-122"/>
              </a:rPr>
              <a:t>定位在青年电脑迷市场 </a:t>
            </a:r>
            <a:endParaRPr lang="zh-CN" altLang="en-US" dirty="0">
              <a:latin typeface="华文新魏" panose="02010800040101010101" pitchFamily="2" charset="-122"/>
            </a:endParaRPr>
          </a:p>
          <a:p>
            <a:pPr eaLnBrk="1" hangingPunct="1"/>
            <a:r>
              <a:rPr lang="en-US" altLang="zh-CN" dirty="0">
                <a:latin typeface="华文新魏" panose="02010800040101010101" pitchFamily="2" charset="-122"/>
              </a:rPr>
              <a:t>Paul Allen</a:t>
            </a:r>
            <a:r>
              <a:rPr lang="zh-CN" altLang="en-US" dirty="0">
                <a:latin typeface="华文新魏" panose="02010800040101010101" pitchFamily="2" charset="-122"/>
              </a:rPr>
              <a:t>和</a:t>
            </a:r>
            <a:r>
              <a:rPr lang="en-US" altLang="zh-CN" dirty="0">
                <a:latin typeface="华文新魏" panose="02010800040101010101" pitchFamily="2" charset="-122"/>
              </a:rPr>
              <a:t>Bill Gates</a:t>
            </a:r>
            <a:r>
              <a:rPr lang="zh-CN" altLang="en-US" dirty="0">
                <a:latin typeface="华文新魏" panose="02010800040101010101" pitchFamily="2" charset="-122"/>
              </a:rPr>
              <a:t>在三周内为</a:t>
            </a:r>
            <a:r>
              <a:rPr lang="en-US" altLang="zh-CN" dirty="0">
                <a:latin typeface="华文新魏" panose="02010800040101010101" pitchFamily="2" charset="-122"/>
              </a:rPr>
              <a:t>Altair</a:t>
            </a:r>
            <a:r>
              <a:rPr lang="zh-CN" altLang="en-US" dirty="0">
                <a:latin typeface="华文新魏" panose="02010800040101010101" pitchFamily="2" charset="-122"/>
              </a:rPr>
              <a:t>开发出</a:t>
            </a:r>
            <a:r>
              <a:rPr lang="en-US" altLang="zh-CN" dirty="0">
                <a:latin typeface="华文新魏" panose="02010800040101010101" pitchFamily="2" charset="-122"/>
              </a:rPr>
              <a:t>BASIC</a:t>
            </a:r>
            <a:r>
              <a:rPr lang="zh-CN" altLang="en-US" dirty="0">
                <a:latin typeface="华文新魏" panose="02010800040101010101" pitchFamily="2" charset="-122"/>
              </a:rPr>
              <a:t>语言，</a:t>
            </a:r>
            <a:r>
              <a:rPr lang="en-US" altLang="zh-CN" dirty="0">
                <a:latin typeface="华文新魏" panose="02010800040101010101" pitchFamily="2" charset="-122"/>
              </a:rPr>
              <a:t>MITS</a:t>
            </a:r>
            <a:r>
              <a:rPr lang="zh-CN" altLang="en-US" dirty="0">
                <a:latin typeface="华文新魏" panose="02010800040101010101" pitchFamily="2" charset="-122"/>
              </a:rPr>
              <a:t>成为两个未来富翁的第一个客户 。</a:t>
            </a:r>
            <a:endParaRPr lang="zh-CN" altLang="en-US" dirty="0">
              <a:latin typeface="华文新魏" panose="02010800040101010101" pitchFamily="2" charset="-122"/>
            </a:endParaRPr>
          </a:p>
        </p:txBody>
      </p:sp>
      <p:pic>
        <p:nvPicPr>
          <p:cNvPr id="537604" name="Picture 4"/>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1775521" y="1412776"/>
            <a:ext cx="3431225" cy="2016224"/>
          </a:xfrm>
          <a:prstGeom prst="rect">
            <a:avLst/>
          </a:prstGeom>
          <a:noFill/>
          <a:ln w="25400">
            <a:noFill/>
            <a:miter lim="800000"/>
            <a:headEnd/>
            <a:tailEnd/>
          </a:ln>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0945" y="3933056"/>
            <a:ext cx="3360375" cy="2016224"/>
          </a:xfrm>
          <a:prstGeom prst="rect">
            <a:avLst/>
          </a:prstGeom>
        </p:spPr>
      </p:pic>
      <p:sp>
        <p:nvSpPr>
          <p:cNvPr id="3" name="矩形 2"/>
          <p:cNvSpPr/>
          <p:nvPr/>
        </p:nvSpPr>
        <p:spPr>
          <a:xfrm>
            <a:off x="2062891" y="6237312"/>
            <a:ext cx="2538452" cy="369332"/>
          </a:xfrm>
          <a:prstGeom prst="rect">
            <a:avLst/>
          </a:prstGeom>
        </p:spPr>
        <p:txBody>
          <a:bodyPr wrap="none">
            <a:spAutoFit/>
          </a:bodyPr>
          <a:lstStyle/>
          <a:p>
            <a:pPr algn="just" fontAlgn="base">
              <a:spcBef>
                <a:spcPct val="0"/>
              </a:spcBef>
            </a:pPr>
            <a:r>
              <a:rPr lang="en-US"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http://oldcomputers.net/</a:t>
            </a:r>
            <a:endParaRPr lang="zh-CN"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最古老的计算工具</a:t>
            </a:r>
            <a:endParaRPr lang="zh-CN" altLang="en-US" dirty="0"/>
          </a:p>
        </p:txBody>
      </p:sp>
      <p:sp>
        <p:nvSpPr>
          <p:cNvPr id="3" name="内容占位符 2"/>
          <p:cNvSpPr>
            <a:spLocks noGrp="1"/>
          </p:cNvSpPr>
          <p:nvPr>
            <p:ph idx="1"/>
          </p:nvPr>
        </p:nvSpPr>
        <p:spPr>
          <a:xfrm>
            <a:off x="5187319" y="1228767"/>
            <a:ext cx="6359634" cy="5204429"/>
          </a:xfrm>
        </p:spPr>
        <p:txBody>
          <a:bodyPr>
            <a:normAutofit/>
          </a:bodyPr>
          <a:lstStyle/>
          <a:p>
            <a:pPr algn="just">
              <a:lnSpc>
                <a:spcPct val="150000"/>
              </a:lnSpc>
            </a:pPr>
            <a:r>
              <a:rPr lang="zh-CN" altLang="en-US" sz="2400" dirty="0"/>
              <a:t>算筹春秋时期出现。纵式和横式表示自然数，可进行加减乘除、开方及其它的代数计算。</a:t>
            </a:r>
            <a:endParaRPr lang="zh-CN" altLang="en-US" sz="2400" dirty="0"/>
          </a:p>
          <a:p>
            <a:pPr algn="just">
              <a:lnSpc>
                <a:spcPct val="150000"/>
              </a:lnSpc>
            </a:pPr>
            <a:r>
              <a:rPr lang="zh-CN" altLang="en-US" sz="2400" dirty="0"/>
              <a:t>一纵十横，百立千僵 ，</a:t>
            </a:r>
            <a:r>
              <a:rPr lang="zh-CN" altLang="en-US" sz="2400" dirty="0">
                <a:latin typeface="宋体" panose="02010600030101010101" pitchFamily="2" charset="-122"/>
              </a:rPr>
              <a:t>“</a:t>
            </a:r>
            <a:r>
              <a:rPr lang="zh-CN" altLang="en-US" sz="2400" b="1" dirty="0">
                <a:solidFill>
                  <a:schemeClr val="accent2"/>
                </a:solidFill>
              </a:rPr>
              <a:t>运筹帷幄</a:t>
            </a:r>
            <a:r>
              <a:rPr lang="zh-CN" altLang="en-US" sz="2400" dirty="0">
                <a:latin typeface="宋体" panose="02010600030101010101" pitchFamily="2" charset="-122"/>
              </a:rPr>
              <a:t>”。</a:t>
            </a:r>
            <a:endParaRPr lang="zh-CN" altLang="en-US" sz="2400" dirty="0"/>
          </a:p>
          <a:p>
            <a:pPr algn="just">
              <a:lnSpc>
                <a:spcPct val="150000"/>
              </a:lnSpc>
            </a:pPr>
            <a:r>
              <a:rPr lang="zh-CN" altLang="en-US" sz="2400" dirty="0"/>
              <a:t>可表示负数，红筹表示正数，黑筹表示负数。这种运算工具和运算方法，在当时世界上是独一无二的。 </a:t>
            </a:r>
            <a:endParaRPr lang="zh-CN" altLang="en-US" sz="2400" dirty="0"/>
          </a:p>
          <a:p>
            <a:pPr algn="just">
              <a:lnSpc>
                <a:spcPct val="150000"/>
              </a:lnSpc>
            </a:pPr>
            <a:r>
              <a:rPr lang="zh-CN" altLang="en-US" sz="2400" dirty="0"/>
              <a:t>祖冲之用</a:t>
            </a:r>
            <a:r>
              <a:rPr lang="en-US" altLang="zh-CN" sz="2400" dirty="0"/>
              <a:t>15</a:t>
            </a:r>
            <a:r>
              <a:rPr lang="zh-CN" altLang="en-US" sz="2400" dirty="0"/>
              <a:t>年时间计算圆周率，精确到小数点后</a:t>
            </a:r>
            <a:r>
              <a:rPr lang="en-US" altLang="zh-CN" sz="2400" dirty="0"/>
              <a:t>7</a:t>
            </a:r>
            <a:r>
              <a:rPr lang="zh-CN" altLang="en-US" sz="2400" dirty="0"/>
              <a:t>位。</a:t>
            </a:r>
            <a:endParaRPr lang="zh-CN" altLang="en-US" sz="2400" dirty="0"/>
          </a:p>
          <a:p>
            <a:pPr algn="just"/>
            <a:endParaRPr lang="zh-CN" altLang="en-US" sz="2400" dirty="0"/>
          </a:p>
          <a:p>
            <a:pPr algn="just"/>
            <a:endParaRPr lang="zh-CN" altLang="en-US" sz="2400" dirty="0"/>
          </a:p>
        </p:txBody>
      </p:sp>
      <p:sp>
        <p:nvSpPr>
          <p:cNvPr id="8" name="文本占位符 8"/>
          <p:cNvSpPr txBox="1"/>
          <p:nvPr/>
        </p:nvSpPr>
        <p:spPr>
          <a:xfrm>
            <a:off x="382942" y="1111310"/>
            <a:ext cx="4662121" cy="5204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9" name="Picture 4" descr="1-04"/>
          <p:cNvPicPr>
            <a:picLocks noChangeAspect="1" noChangeArrowheads="1"/>
          </p:cNvPicPr>
          <p:nvPr/>
        </p:nvPicPr>
        <p:blipFill>
          <a:blip r:embed="rId1" cstate="print"/>
          <a:stretch>
            <a:fillRect/>
          </a:stretch>
        </p:blipFill>
        <p:spPr>
          <a:xfrm>
            <a:off x="945785" y="1228767"/>
            <a:ext cx="3536434" cy="3783985"/>
          </a:xfrm>
          <a:prstGeom prst="rect">
            <a:avLst/>
          </a:prstGeom>
          <a:noFill/>
          <a:ln w="25400">
            <a:noFill/>
          </a:ln>
        </p:spPr>
      </p:pic>
      <p:pic>
        <p:nvPicPr>
          <p:cNvPr id="10" name="Picture 5" descr="1-2-3.jpg (17158 bytes)"/>
          <p:cNvPicPr>
            <a:picLocks noChangeAspect="1" noChangeArrowheads="1"/>
          </p:cNvPicPr>
          <p:nvPr/>
        </p:nvPicPr>
        <p:blipFill>
          <a:blip r:embed="rId2" cstate="print"/>
          <a:stretch>
            <a:fillRect/>
          </a:stretch>
        </p:blipFill>
        <p:spPr>
          <a:xfrm>
            <a:off x="892247" y="5130209"/>
            <a:ext cx="3589972" cy="907443"/>
          </a:xfrm>
          <a:prstGeom prst="rect">
            <a:avLst/>
          </a:prstGeom>
          <a:noFill/>
          <a:ln w="25400">
            <a:solidFill>
              <a:srgbClr val="FF6600"/>
            </a:solid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290780" y="4548089"/>
            <a:ext cx="2772668" cy="1848446"/>
          </a:xfrm>
          <a:prstGeom prst="rect">
            <a:avLst/>
          </a:prstGeom>
        </p:spPr>
      </p:pic>
      <p:sp>
        <p:nvSpPr>
          <p:cNvPr id="2" name="标题 1"/>
          <p:cNvSpPr>
            <a:spLocks noGrp="1"/>
          </p:cNvSpPr>
          <p:nvPr>
            <p:ph type="title"/>
          </p:nvPr>
        </p:nvSpPr>
        <p:spPr/>
        <p:txBody>
          <a:bodyPr/>
          <a:lstStyle/>
          <a:p>
            <a:r>
              <a:rPr lang="en-US" altLang="zh-CN" dirty="0"/>
              <a:t>Apple</a:t>
            </a:r>
            <a:endParaRPr lang="zh-CN" altLang="en-US" dirty="0"/>
          </a:p>
        </p:txBody>
      </p:sp>
      <p:sp>
        <p:nvSpPr>
          <p:cNvPr id="3" name="内容占位符 2"/>
          <p:cNvSpPr>
            <a:spLocks noGrp="1"/>
          </p:cNvSpPr>
          <p:nvPr>
            <p:ph idx="1"/>
          </p:nvPr>
        </p:nvSpPr>
        <p:spPr>
          <a:xfrm>
            <a:off x="487823" y="942764"/>
            <a:ext cx="7475964" cy="5637024"/>
          </a:xfrm>
        </p:spPr>
        <p:txBody>
          <a:bodyPr/>
          <a:lstStyle/>
          <a:p>
            <a:pPr algn="just"/>
            <a:r>
              <a:rPr lang="en-US" altLang="zh-CN" sz="2800" dirty="0">
                <a:latin typeface="华文新魏" panose="02010800040101010101" pitchFamily="2" charset="-122"/>
              </a:rPr>
              <a:t>1976</a:t>
            </a:r>
            <a:r>
              <a:rPr lang="zh-CN" altLang="en-US" sz="2800" dirty="0">
                <a:latin typeface="华文新魏" panose="02010800040101010101" pitchFamily="2" charset="-122"/>
              </a:rPr>
              <a:t>年</a:t>
            </a:r>
            <a:r>
              <a:rPr lang="en-US" altLang="zh-CN" sz="2800" dirty="0">
                <a:latin typeface="华文新魏" panose="02010800040101010101" pitchFamily="2" charset="-122"/>
              </a:rPr>
              <a:t>3</a:t>
            </a:r>
            <a:r>
              <a:rPr lang="zh-CN" altLang="en-US" sz="2800" dirty="0">
                <a:latin typeface="华文新魏" panose="02010800040101010101" pitchFamily="2" charset="-122"/>
              </a:rPr>
              <a:t>月，</a:t>
            </a:r>
            <a:r>
              <a:rPr lang="en-US" altLang="zh-CN" sz="2800" dirty="0">
                <a:latin typeface="华文新魏" panose="02010800040101010101" pitchFamily="2" charset="-122"/>
              </a:rPr>
              <a:t>Steve Wozniak</a:t>
            </a:r>
            <a:r>
              <a:rPr lang="zh-CN" altLang="en-US" sz="2800" dirty="0">
                <a:latin typeface="华文新魏" panose="02010800040101010101" pitchFamily="2" charset="-122"/>
              </a:rPr>
              <a:t>和</a:t>
            </a:r>
            <a:r>
              <a:rPr lang="en-US" altLang="zh-CN" sz="2800" dirty="0">
                <a:latin typeface="华文新魏" panose="02010800040101010101" pitchFamily="2" charset="-122"/>
              </a:rPr>
              <a:t>Steve Jobs</a:t>
            </a:r>
            <a:r>
              <a:rPr lang="zh-CN" altLang="en-US" sz="2800" dirty="0">
                <a:latin typeface="华文新魏" panose="02010800040101010101" pitchFamily="2" charset="-122"/>
              </a:rPr>
              <a:t>开发出微型计算机</a:t>
            </a:r>
            <a:r>
              <a:rPr lang="en-US" altLang="zh-CN" sz="2800" dirty="0">
                <a:latin typeface="华文新魏" panose="02010800040101010101" pitchFamily="2" charset="-122"/>
              </a:rPr>
              <a:t>Apple I</a:t>
            </a:r>
            <a:r>
              <a:rPr lang="zh-CN" altLang="en-US" sz="2800" dirty="0">
                <a:latin typeface="华文新魏" panose="02010800040101010101" pitchFamily="2" charset="-122"/>
              </a:rPr>
              <a:t>，愚人节这天，两个</a:t>
            </a:r>
            <a:r>
              <a:rPr lang="en-US" altLang="zh-CN" sz="2800" dirty="0">
                <a:latin typeface="华文新魏" panose="02010800040101010101" pitchFamily="2" charset="-122"/>
              </a:rPr>
              <a:t>Steve</a:t>
            </a:r>
            <a:r>
              <a:rPr lang="zh-CN" altLang="en-US" sz="2800" dirty="0">
                <a:latin typeface="华文新魏" panose="02010800040101010101" pitchFamily="2" charset="-122"/>
              </a:rPr>
              <a:t>成立了</a:t>
            </a:r>
            <a:r>
              <a:rPr lang="en-US" altLang="zh-CN" sz="2800" dirty="0">
                <a:latin typeface="华文新魏" panose="02010800040101010101" pitchFamily="2" charset="-122"/>
              </a:rPr>
              <a:t>Apple</a:t>
            </a:r>
            <a:r>
              <a:rPr lang="zh-CN" altLang="en-US" sz="2800" dirty="0">
                <a:latin typeface="华文新魏" panose="02010800040101010101" pitchFamily="2" charset="-122"/>
              </a:rPr>
              <a:t>计算机公司。 </a:t>
            </a:r>
            <a:endParaRPr lang="zh-CN" altLang="en-US" sz="2800" dirty="0">
              <a:latin typeface="华文新魏" panose="02010800040101010101" pitchFamily="2" charset="-122"/>
            </a:endParaRPr>
          </a:p>
          <a:p>
            <a:pPr algn="just"/>
            <a:r>
              <a:rPr lang="en-US" altLang="zh-CN" sz="2800" dirty="0">
                <a:latin typeface="华文新魏" panose="02010800040101010101" pitchFamily="2" charset="-122"/>
              </a:rPr>
              <a:t>Apple II</a:t>
            </a:r>
            <a:r>
              <a:rPr lang="zh-CN" altLang="en-US" sz="2800" dirty="0">
                <a:latin typeface="华文新魏" panose="02010800040101010101" pitchFamily="2" charset="-122"/>
              </a:rPr>
              <a:t>是第一个带有彩色图形的个人计算机，售价为</a:t>
            </a:r>
            <a:r>
              <a:rPr lang="en-US" altLang="zh-CN" sz="2800" dirty="0">
                <a:latin typeface="华文新魏" panose="02010800040101010101" pitchFamily="2" charset="-122"/>
              </a:rPr>
              <a:t>1300</a:t>
            </a:r>
            <a:r>
              <a:rPr lang="zh-CN" altLang="en-US" sz="2800" dirty="0">
                <a:latin typeface="华文新魏" panose="02010800040101010101" pitchFamily="2" charset="-122"/>
              </a:rPr>
              <a:t>美元。</a:t>
            </a:r>
            <a:r>
              <a:rPr lang="en-US" altLang="zh-CN" sz="2800" dirty="0">
                <a:latin typeface="华文新魏" panose="02010800040101010101" pitchFamily="2" charset="-122"/>
              </a:rPr>
              <a:t>Apple II</a:t>
            </a:r>
            <a:r>
              <a:rPr lang="zh-CN" altLang="en-US" sz="2800" dirty="0">
                <a:latin typeface="华文新魏" panose="02010800040101010101" pitchFamily="2" charset="-122"/>
              </a:rPr>
              <a:t>及其系列改进机型风靡一时，使</a:t>
            </a:r>
            <a:r>
              <a:rPr lang="en-US" altLang="zh-CN" sz="2800" dirty="0">
                <a:latin typeface="华文新魏" panose="02010800040101010101" pitchFamily="2" charset="-122"/>
              </a:rPr>
              <a:t>Apple</a:t>
            </a:r>
            <a:r>
              <a:rPr lang="zh-CN" altLang="en-US" sz="2800" dirty="0">
                <a:latin typeface="华文新魏" panose="02010800040101010101" pitchFamily="2" charset="-122"/>
              </a:rPr>
              <a:t>成为微型机时代最成功的计算机公司。 </a:t>
            </a:r>
            <a:endParaRPr lang="zh-CN" altLang="en-US" sz="2800" dirty="0">
              <a:latin typeface="华文新魏" panose="02010800040101010101" pitchFamily="2" charset="-122"/>
            </a:endParaRPr>
          </a:p>
          <a:p>
            <a:pPr algn="just"/>
            <a:endParaRPr lang="zh-CN" altLang="en-US" dirty="0"/>
          </a:p>
        </p:txBody>
      </p:sp>
      <p:pic>
        <p:nvPicPr>
          <p:cNvPr id="6" name="Picture 7" descr="输出向导-1"/>
          <p:cNvPicPr>
            <a:picLocks noChangeAspect="1" noChangeArrowheads="1"/>
          </p:cNvPicPr>
          <p:nvPr/>
        </p:nvPicPr>
        <p:blipFill>
          <a:blip r:embed="rId2" cstate="print"/>
          <a:srcRect/>
          <a:stretch>
            <a:fillRect/>
          </a:stretch>
        </p:blipFill>
        <p:spPr bwMode="auto">
          <a:xfrm>
            <a:off x="2022290" y="4716697"/>
            <a:ext cx="1368152" cy="1710190"/>
          </a:xfrm>
          <a:prstGeom prst="rect">
            <a:avLst/>
          </a:prstGeom>
          <a:noFill/>
          <a:ln w="9525">
            <a:noFill/>
            <a:miter lim="800000"/>
            <a:headEnd/>
            <a:tailEnd/>
          </a:ln>
        </p:spPr>
      </p:pic>
      <p:pic>
        <p:nvPicPr>
          <p:cNvPr id="7" name="Picture 4" descr="http://www.damndigital.com/wp-content/uploads/2010/12/steve-jobs.jpg"/>
          <p:cNvPicPr>
            <a:picLocks noChangeAspect="1" noChangeArrowheads="1"/>
          </p:cNvPicPr>
          <p:nvPr/>
        </p:nvPicPr>
        <p:blipFill>
          <a:blip r:embed="rId3" cstate="print"/>
          <a:srcRect/>
          <a:stretch>
            <a:fillRect/>
          </a:stretch>
        </p:blipFill>
        <p:spPr bwMode="auto">
          <a:xfrm>
            <a:off x="4236954" y="4548089"/>
            <a:ext cx="2880320" cy="1784199"/>
          </a:xfrm>
          <a:prstGeom prst="rect">
            <a:avLst/>
          </a:prstGeom>
          <a:noFill/>
        </p:spPr>
      </p:pic>
      <p:pic>
        <p:nvPicPr>
          <p:cNvPr id="9" name="图片 8"/>
          <p:cNvPicPr>
            <a:picLocks noChangeAspect="1"/>
          </p:cNvPicPr>
          <p:nvPr/>
        </p:nvPicPr>
        <p:blipFill>
          <a:blip r:embed="rId4"/>
          <a:stretch>
            <a:fillRect/>
          </a:stretch>
        </p:blipFill>
        <p:spPr>
          <a:xfrm>
            <a:off x="8543361" y="1297938"/>
            <a:ext cx="3085747" cy="2463338"/>
          </a:xfrm>
          <a:prstGeom prst="rect">
            <a:avLst/>
          </a:prstGeom>
        </p:spPr>
      </p:pic>
      <p:pic>
        <p:nvPicPr>
          <p:cNvPr id="11" name="图片 10"/>
          <p:cNvPicPr>
            <a:picLocks noChangeAspect="1"/>
          </p:cNvPicPr>
          <p:nvPr/>
        </p:nvPicPr>
        <p:blipFill>
          <a:blip r:embed="rId5"/>
          <a:stretch>
            <a:fillRect/>
          </a:stretch>
        </p:blipFill>
        <p:spPr>
          <a:xfrm>
            <a:off x="8151511" y="4062121"/>
            <a:ext cx="3477597" cy="23647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1981-PC</a:t>
            </a:r>
            <a:r>
              <a:rPr lang="zh-CN" altLang="en-US" dirty="0"/>
              <a:t>元年</a:t>
            </a:r>
            <a:endParaRPr lang="zh-CN" altLang="en-US" dirty="0"/>
          </a:p>
        </p:txBody>
      </p:sp>
      <p:sp>
        <p:nvSpPr>
          <p:cNvPr id="3" name="内容占位符 2"/>
          <p:cNvSpPr>
            <a:spLocks noGrp="1"/>
          </p:cNvSpPr>
          <p:nvPr>
            <p:ph idx="1"/>
          </p:nvPr>
        </p:nvSpPr>
        <p:spPr>
          <a:xfrm>
            <a:off x="487822" y="942764"/>
            <a:ext cx="10853278" cy="3591136"/>
          </a:xfrm>
        </p:spPr>
        <p:txBody>
          <a:bodyPr>
            <a:normAutofit/>
          </a:bodyPr>
          <a:lstStyle/>
          <a:p>
            <a:pPr>
              <a:lnSpc>
                <a:spcPct val="150000"/>
              </a:lnSpc>
            </a:pPr>
            <a:r>
              <a:rPr lang="en-US" altLang="zh-CN" dirty="0"/>
              <a:t>1980</a:t>
            </a:r>
            <a:r>
              <a:rPr lang="zh-CN" altLang="en-US" dirty="0"/>
              <a:t>年</a:t>
            </a:r>
            <a:r>
              <a:rPr lang="en-US" altLang="zh-CN" dirty="0"/>
              <a:t>7</a:t>
            </a:r>
            <a:r>
              <a:rPr lang="zh-CN" altLang="en-US" dirty="0"/>
              <a:t>月，“跳棋计划”的</a:t>
            </a:r>
            <a:r>
              <a:rPr lang="en-US" altLang="zh-CN" dirty="0"/>
              <a:t>13</a:t>
            </a:r>
            <a:r>
              <a:rPr lang="zh-CN" altLang="en-US" dirty="0"/>
              <a:t>人小组秘密来到佛罗里达州波克罗顿镇的</a:t>
            </a:r>
            <a:r>
              <a:rPr lang="en-US" altLang="zh-CN" dirty="0"/>
              <a:t>IBM</a:t>
            </a:r>
            <a:r>
              <a:rPr lang="zh-CN" altLang="en-US" dirty="0"/>
              <a:t>研究发展中心，次年</a:t>
            </a:r>
            <a:r>
              <a:rPr lang="en-US" altLang="zh-CN" dirty="0"/>
              <a:t>8</a:t>
            </a:r>
            <a:r>
              <a:rPr lang="zh-CN" altLang="en-US" dirty="0"/>
              <a:t>月</a:t>
            </a:r>
            <a:r>
              <a:rPr lang="en-US" altLang="zh-CN" dirty="0"/>
              <a:t>12</a:t>
            </a:r>
            <a:r>
              <a:rPr lang="zh-CN" altLang="en-US" dirty="0"/>
              <a:t>日，</a:t>
            </a:r>
            <a:r>
              <a:rPr lang="en-US" altLang="zh-CN" dirty="0"/>
              <a:t>IBM PC</a:t>
            </a:r>
            <a:r>
              <a:rPr lang="zh-CN" altLang="en-US" dirty="0"/>
              <a:t>诞生。</a:t>
            </a:r>
            <a:endParaRPr lang="zh-CN" altLang="en-US" dirty="0"/>
          </a:p>
          <a:p>
            <a:pPr>
              <a:lnSpc>
                <a:spcPct val="150000"/>
              </a:lnSpc>
            </a:pPr>
            <a:r>
              <a:rPr lang="en-US" altLang="zh-CN" dirty="0"/>
              <a:t>IBM</a:t>
            </a:r>
            <a:r>
              <a:rPr lang="zh-CN" altLang="en-US" dirty="0"/>
              <a:t>将其命名为</a:t>
            </a:r>
            <a:r>
              <a:rPr lang="en-US" altLang="zh-CN" dirty="0"/>
              <a:t>Personal Computer</a:t>
            </a:r>
            <a:endParaRPr lang="en-US" altLang="zh-CN" dirty="0"/>
          </a:p>
          <a:p>
            <a:pPr>
              <a:lnSpc>
                <a:spcPct val="150000"/>
              </a:lnSpc>
            </a:pPr>
            <a:r>
              <a:rPr lang="en-US" altLang="zh-CN" dirty="0"/>
              <a:t>CPU</a:t>
            </a:r>
            <a:r>
              <a:rPr lang="zh-CN" altLang="en-US" dirty="0"/>
              <a:t>为主频</a:t>
            </a:r>
            <a:r>
              <a:rPr lang="en-US" altLang="zh-CN" dirty="0"/>
              <a:t>4.77MHz</a:t>
            </a:r>
            <a:r>
              <a:rPr lang="zh-CN" altLang="en-US" dirty="0"/>
              <a:t>的</a:t>
            </a:r>
            <a:r>
              <a:rPr lang="en-US" altLang="zh-CN" dirty="0"/>
              <a:t>Intel 8088</a:t>
            </a:r>
            <a:endParaRPr lang="en-US" altLang="zh-CN" dirty="0"/>
          </a:p>
          <a:p>
            <a:pPr>
              <a:lnSpc>
                <a:spcPct val="150000"/>
              </a:lnSpc>
            </a:pPr>
            <a:r>
              <a:rPr lang="en-US" altLang="zh-CN" dirty="0"/>
              <a:t>OS</a:t>
            </a:r>
            <a:r>
              <a:rPr lang="zh-CN" altLang="en-US" dirty="0"/>
              <a:t>：</a:t>
            </a:r>
            <a:r>
              <a:rPr lang="en-US" altLang="zh-CN" dirty="0"/>
              <a:t>Microsoft MS-DOS</a:t>
            </a:r>
            <a:endParaRPr lang="en-US" altLang="zh-CN" dirty="0"/>
          </a:p>
          <a:p>
            <a:endParaRPr lang="zh-CN" altLang="en-US" dirty="0"/>
          </a:p>
        </p:txBody>
      </p:sp>
      <p:pic>
        <p:nvPicPr>
          <p:cNvPr id="6" name="图片 5"/>
          <p:cNvPicPr>
            <a:picLocks noChangeAspect="1"/>
          </p:cNvPicPr>
          <p:nvPr/>
        </p:nvPicPr>
        <p:blipFill>
          <a:blip r:embed="rId1"/>
          <a:stretch>
            <a:fillRect/>
          </a:stretch>
        </p:blipFill>
        <p:spPr>
          <a:xfrm>
            <a:off x="6184900" y="2630382"/>
            <a:ext cx="5156200" cy="376928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计算机发展历程</a:t>
            </a:r>
            <a:endParaRPr lang="zh-CN" altLang="en-US" dirty="0"/>
          </a:p>
        </p:txBody>
      </p:sp>
      <p:graphicFrame>
        <p:nvGraphicFramePr>
          <p:cNvPr id="4" name="内容占位符 3"/>
          <p:cNvGraphicFramePr>
            <a:graphicFrameLocks noGrp="1"/>
          </p:cNvGraphicFramePr>
          <p:nvPr>
            <p:ph idx="1"/>
          </p:nvPr>
        </p:nvGraphicFramePr>
        <p:xfrm>
          <a:off x="604281" y="1189185"/>
          <a:ext cx="11066215" cy="4479630"/>
        </p:xfrm>
        <a:graphic>
          <a:graphicData uri="http://schemas.openxmlformats.org/drawingml/2006/table">
            <a:tbl>
              <a:tblPr firstRow="1" bandRow="1">
                <a:tableStyleId>{5C22544A-7EE6-4342-B048-85BDC9FD1C3A}</a:tableStyleId>
              </a:tblPr>
              <a:tblGrid>
                <a:gridCol w="1784785"/>
                <a:gridCol w="2077862"/>
                <a:gridCol w="2507034"/>
                <a:gridCol w="2258135"/>
                <a:gridCol w="2438399"/>
              </a:tblGrid>
              <a:tr h="420325">
                <a:tc>
                  <a:txBody>
                    <a:bodyPr/>
                    <a:lstStyle/>
                    <a:p>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第一代</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第二代</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第三代</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第四代</a:t>
                      </a:r>
                      <a:endParaRPr lang="zh-CN" altLang="en-US" dirty="0">
                        <a:latin typeface="微软雅黑" panose="020B0503020204020204" pitchFamily="34" charset="-122"/>
                        <a:ea typeface="微软雅黑" panose="020B0503020204020204" pitchFamily="34" charset="-122"/>
                      </a:endParaRPr>
                    </a:p>
                  </a:txBody>
                  <a:tcPr/>
                </a:tc>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年代</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solidFill>
                      <a:srgbClr val="5B9BD5"/>
                    </a:solidFill>
                  </a:tcPr>
                </a:tc>
                <a:tc>
                  <a:txBody>
                    <a:bodyPr/>
                    <a:lstStyle/>
                    <a:p>
                      <a:pPr algn="ctr"/>
                      <a:r>
                        <a:rPr lang="en-US" altLang="zh-CN" b="0" dirty="0">
                          <a:latin typeface="微软雅黑" panose="020B0503020204020204" pitchFamily="34" charset="-122"/>
                          <a:ea typeface="微软雅黑" panose="020B0503020204020204" pitchFamily="34" charset="-122"/>
                        </a:rPr>
                        <a:t>1946~</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1958~</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1965~</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1971~</a:t>
                      </a:r>
                      <a:endParaRPr lang="zh-CN" altLang="en-US" b="0" dirty="0">
                        <a:latin typeface="微软雅黑" panose="020B0503020204020204" pitchFamily="34" charset="-122"/>
                        <a:ea typeface="微软雅黑" panose="020B0503020204020204" pitchFamily="34" charset="-122"/>
                      </a:endParaRPr>
                    </a:p>
                  </a:txBody>
                  <a:tcPr anchor="ctr"/>
                </a:tc>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基础器件</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电子管</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晶体管</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集成电路</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超大规模集成电路</a:t>
                      </a:r>
                      <a:endParaRPr lang="zh-CN" altLang="en-US" b="0" dirty="0">
                        <a:latin typeface="微软雅黑" panose="020B0503020204020204" pitchFamily="34" charset="-122"/>
                        <a:ea typeface="微软雅黑" panose="020B0503020204020204" pitchFamily="34" charset="-122"/>
                      </a:endParaRPr>
                    </a:p>
                  </a:txBody>
                  <a:tcPr anchor="ctr"/>
                </a:tc>
              </a:tr>
              <a:tr h="725493">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运算速度</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solidFill>
                      <a:srgbClr val="5B9B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几千</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几万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几十万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几百万次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MIPS-&gt;GIPS-&gt;TIPS</a:t>
                      </a:r>
                      <a:endParaRPr lang="zh-CN" altLang="en-US" b="0" dirty="0">
                        <a:latin typeface="微软雅黑" panose="020B0503020204020204" pitchFamily="34" charset="-122"/>
                        <a:ea typeface="微软雅黑" panose="020B0503020204020204" pitchFamily="34" charset="-122"/>
                      </a:endParaRPr>
                    </a:p>
                  </a:txBody>
                  <a:tcPr anchor="ctr"/>
                </a:tc>
              </a:tr>
              <a:tr h="725493">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存储器</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solidFill>
                      <a:srgbClr val="5B9BD5"/>
                    </a:solidFill>
                  </a:tcP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水银延迟线 </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磁鼓、纸带、卡片 </a:t>
                      </a:r>
                      <a:endParaRPr lang="zh-CN" altLang="en-US" sz="1800" b="0" kern="1200" dirty="0">
                        <a:solidFill>
                          <a:schemeClr val="accent2"/>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磁芯 </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磁盘、磁带</a:t>
                      </a:r>
                      <a:endParaRPr lang="zh-CN" altLang="en-US" sz="1800" b="0" kern="1200" dirty="0">
                        <a:solidFill>
                          <a:schemeClr val="accent2"/>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半导体</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磁盘</a:t>
                      </a:r>
                      <a:endParaRPr lang="zh-CN" altLang="en-US" sz="1800" b="0" kern="1200" dirty="0">
                        <a:solidFill>
                          <a:schemeClr val="accent2"/>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zh-CN" altLang="en-US" b="0" dirty="0">
                          <a:solidFill>
                            <a:schemeClr val="accent2"/>
                          </a:solidFill>
                          <a:latin typeface="微软雅黑" panose="020B0503020204020204" pitchFamily="34" charset="-122"/>
                          <a:ea typeface="微软雅黑" panose="020B0503020204020204" pitchFamily="34" charset="-122"/>
                        </a:rPr>
                        <a:t>半导体</a:t>
                      </a:r>
                      <a:endParaRPr lang="en-US" altLang="zh-CN" b="0" dirty="0">
                        <a:solidFill>
                          <a:schemeClr val="accent2"/>
                        </a:solidFill>
                        <a:latin typeface="微软雅黑" panose="020B0503020204020204" pitchFamily="34" charset="-122"/>
                        <a:ea typeface="微软雅黑" panose="020B0503020204020204" pitchFamily="34" charset="-122"/>
                      </a:endParaRPr>
                    </a:p>
                    <a:p>
                      <a:pPr algn="ctr"/>
                      <a:r>
                        <a:rPr lang="zh-CN" altLang="en-US" b="0" dirty="0">
                          <a:solidFill>
                            <a:schemeClr val="accent2"/>
                          </a:solidFill>
                          <a:latin typeface="微软雅黑" panose="020B0503020204020204" pitchFamily="34" charset="-122"/>
                          <a:ea typeface="微软雅黑" panose="020B0503020204020204" pitchFamily="34" charset="-122"/>
                        </a:rPr>
                        <a:t>磁盘</a:t>
                      </a:r>
                      <a:endParaRPr lang="zh-CN" altLang="en-US" b="0" dirty="0">
                        <a:latin typeface="微软雅黑" panose="020B0503020204020204" pitchFamily="34" charset="-122"/>
                        <a:ea typeface="微软雅黑" panose="020B0503020204020204" pitchFamily="34" charset="-122"/>
                      </a:endParaRPr>
                    </a:p>
                  </a:txBody>
                  <a:tcPr anchor="ctr"/>
                </a:tc>
              </a:tr>
              <a:tr h="1347344">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特征</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机器语言</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汇编语言</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算法语言</a:t>
                      </a:r>
                      <a:endParaRPr lang="en-US" altLang="zh-CN" b="0" dirty="0">
                        <a:latin typeface="微软雅黑" panose="020B0503020204020204" pitchFamily="34" charset="-122"/>
                        <a:ea typeface="微软雅黑" panose="020B0503020204020204" pitchFamily="34" charset="-122"/>
                      </a:endParaRPr>
                    </a:p>
                    <a:p>
                      <a:pPr algn="ctr"/>
                      <a:r>
                        <a:rPr lang="en-US" altLang="zh-CN" b="0" dirty="0">
                          <a:latin typeface="微软雅黑" panose="020B0503020204020204" pitchFamily="34" charset="-122"/>
                          <a:ea typeface="微软雅黑" panose="020B0503020204020204" pitchFamily="34" charset="-122"/>
                        </a:rPr>
                        <a:t>FORTRAN</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ALGOL-60</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COBOL </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操作系统</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软件技术、</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外设发展迅速</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小型计算机</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微型计算机</a:t>
                      </a:r>
                      <a:endParaRPr lang="en-US" altLang="zh-CN" sz="1800" b="0" kern="1200" dirty="0">
                        <a:solidFill>
                          <a:schemeClr val="dk1"/>
                        </a:solidFill>
                        <a:latin typeface="微软雅黑" panose="020B0503020204020204" pitchFamily="34" charset="-122"/>
                        <a:ea typeface="微软雅黑" panose="020B0503020204020204" pitchFamily="34" charset="-122"/>
                        <a:cs typeface="+mn-cs"/>
                      </a:endParaRPr>
                    </a:p>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多机处理</a:t>
                      </a:r>
                      <a:r>
                        <a:rPr lang="en-US" altLang="zh-CN" sz="18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800" b="0" kern="1200" dirty="0">
                          <a:solidFill>
                            <a:schemeClr val="dk1"/>
                          </a:solidFill>
                          <a:latin typeface="微软雅黑" panose="020B0503020204020204" pitchFamily="34" charset="-122"/>
                          <a:ea typeface="微软雅黑" panose="020B0503020204020204" pitchFamily="34" charset="-122"/>
                          <a:cs typeface="+mn-cs"/>
                        </a:rPr>
                        <a:t>网络化</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应用范围</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科学计算</a:t>
                      </a:r>
                      <a:endParaRPr lang="zh-CN" altLang="en-US" b="0" dirty="0">
                        <a:latin typeface="微软雅黑" panose="020B0503020204020204" pitchFamily="34" charset="-122"/>
                        <a:ea typeface="微软雅黑" panose="020B0503020204020204" pitchFamily="34" charset="-122"/>
                      </a:endParaRPr>
                    </a:p>
                  </a:txBody>
                  <a:tcPr/>
                </a:tc>
                <a:tc>
                  <a:txBody>
                    <a:bodyPr/>
                    <a:lstStyle/>
                    <a:p>
                      <a:pPr algn="ctr"/>
                      <a:r>
                        <a:rPr lang="zh-CN" altLang="en-US" b="0" dirty="0">
                          <a:latin typeface="微软雅黑" panose="020B0503020204020204" pitchFamily="34" charset="-122"/>
                          <a:ea typeface="微软雅黑" panose="020B0503020204020204" pitchFamily="34" charset="-122"/>
                        </a:rPr>
                        <a:t>科学计算、数据处理</a:t>
                      </a:r>
                      <a:endParaRPr lang="zh-CN" altLang="en-US" b="0" dirty="0">
                        <a:latin typeface="微软雅黑" panose="020B0503020204020204" pitchFamily="34" charset="-122"/>
                        <a:ea typeface="微软雅黑" panose="020B0503020204020204" pitchFamily="34" charset="-122"/>
                      </a:endParaRPr>
                    </a:p>
                  </a:txBody>
                  <a:tcPr/>
                </a:tc>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b="0" dirty="0">
                        <a:latin typeface="微软雅黑" panose="020B0503020204020204" pitchFamily="34" charset="-122"/>
                        <a:ea typeface="微软雅黑" panose="020B0503020204020204" pitchFamily="34" charset="-122"/>
                      </a:endParaRPr>
                    </a:p>
                  </a:txBody>
                  <a:tcPr/>
                </a:tc>
              </a:tr>
            </a:tbl>
          </a:graphicData>
        </a:graphic>
      </p:graphicFrame>
      <p:sp>
        <p:nvSpPr>
          <p:cNvPr id="5" name="Rectangle 3"/>
          <p:cNvSpPr txBox="1">
            <a:spLocks noChangeArrowheads="1"/>
          </p:cNvSpPr>
          <p:nvPr/>
        </p:nvSpPr>
        <p:spPr>
          <a:xfrm>
            <a:off x="1103377" y="5744905"/>
            <a:ext cx="10515599" cy="617642"/>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 </a:t>
            </a:r>
            <a:r>
              <a:rPr lang="zh-CN" altLang="en-US" dirty="0"/>
              <a:t>速度越来越快、 体积越来越小、 成本越来越低、 功耗越来越低</a:t>
            </a:r>
            <a:endParaRPr lang="zh-CN" altLang="en-US" dirty="0"/>
          </a:p>
          <a:p>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摩尔定律失效了 芯片未来又怎样？"/>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9865" y="1261933"/>
            <a:ext cx="2142064" cy="2503256"/>
          </a:xfrm>
          <a:prstGeom prst="rect">
            <a:avLst/>
          </a:prstGeom>
          <a:noFill/>
          <a:extLst>
            <a:ext uri="{909E8E84-426E-40DD-AFC4-6F175D3DCCD1}">
              <a14:hiddenFill xmlns:a14="http://schemas.microsoft.com/office/drawing/2010/main">
                <a:solidFill>
                  <a:srgbClr val="FFFFFF"/>
                </a:solidFill>
              </a14:hiddenFill>
            </a:ext>
          </a:extLst>
        </p:spPr>
      </p:pic>
      <p:sp>
        <p:nvSpPr>
          <p:cNvPr id="96259" name="Rectangle 2"/>
          <p:cNvSpPr>
            <a:spLocks noGrp="1" noChangeArrowheads="1"/>
          </p:cNvSpPr>
          <p:nvPr>
            <p:ph type="title"/>
          </p:nvPr>
        </p:nvSpPr>
        <p:spPr/>
        <p:txBody>
          <a:bodyPr/>
          <a:lstStyle/>
          <a:p>
            <a:pPr eaLnBrk="1" hangingPunct="1"/>
            <a:r>
              <a:rPr lang="en-US" altLang="zh-CN" dirty="0"/>
              <a:t>1965</a:t>
            </a:r>
            <a:r>
              <a:rPr lang="zh-CN" altLang="en-US" dirty="0"/>
              <a:t>年 </a:t>
            </a:r>
            <a:r>
              <a:rPr lang="en-US" altLang="zh-CN" dirty="0"/>
              <a:t>Moore</a:t>
            </a:r>
            <a:r>
              <a:rPr lang="en-US" altLang="zh-CN" dirty="0">
                <a:latin typeface="Arial" panose="020B0604020202020204" pitchFamily="34" charset="0"/>
              </a:rPr>
              <a:t>’</a:t>
            </a:r>
            <a:r>
              <a:rPr lang="en-US" altLang="zh-CN" dirty="0"/>
              <a:t>s Law</a:t>
            </a:r>
            <a:endParaRPr lang="en-US" altLang="zh-CN" dirty="0"/>
          </a:p>
        </p:txBody>
      </p:sp>
      <p:pic>
        <p:nvPicPr>
          <p:cNvPr id="204804" name="Picture 4" descr="50年来芯片晶体管和工作频率的指数式增长(注：纵坐标为对数坐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83" y="1261933"/>
            <a:ext cx="6605405" cy="489654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5855" y="4443990"/>
            <a:ext cx="1562659" cy="156649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76212" y="152400"/>
            <a:ext cx="11441449" cy="62293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242887" y="257614"/>
            <a:ext cx="11343519" cy="606698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223837" y="278212"/>
            <a:ext cx="10996613" cy="623176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261937" y="295485"/>
            <a:ext cx="11149013" cy="617644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计算设备体积随着半导体工业发展呈指数式缩小</a:t>
            </a:r>
            <a:endParaRPr lang="zh-CN" altLang="en-US" dirty="0"/>
          </a:p>
        </p:txBody>
      </p:sp>
      <p:sp>
        <p:nvSpPr>
          <p:cNvPr id="4" name="灯片编号占位符 3"/>
          <p:cNvSpPr>
            <a:spLocks noGrp="1"/>
          </p:cNvSpPr>
          <p:nvPr>
            <p:ph type="sldNum" sz="quarter" idx="4294967295"/>
          </p:nvPr>
        </p:nvSpPr>
        <p:spPr/>
        <p:txBody>
          <a:bodyPr/>
          <a:lstStyle/>
          <a:p>
            <a:pPr algn="r" fontAlgn="base">
              <a:spcBef>
                <a:spcPct val="0"/>
              </a:spcBef>
              <a:spcAft>
                <a:spcPct val="0"/>
              </a:spcAft>
              <a:defRPr/>
            </a:pPr>
            <a:r>
              <a:rPr lang="en-US" altLang="zh-CN" sz="1400" i="1">
                <a:solidFill>
                  <a:srgbClr val="0D7157"/>
                </a:solidFill>
                <a:latin typeface="Arial" panose="020B0604020202020204" pitchFamily="34" charset="0"/>
                <a:ea typeface="华文细黑" panose="02010600040101010101" pitchFamily="2" charset="-122"/>
              </a:rPr>
              <a:t> -</a:t>
            </a:r>
            <a:fld id="{01D71506-0713-46DD-9483-17E15EDE737E}" type="slidenum">
              <a:rPr lang="en-US" altLang="zh-CN" sz="1400" i="1">
                <a:solidFill>
                  <a:srgbClr val="0D7157"/>
                </a:solidFill>
                <a:latin typeface="Arial" panose="020B0604020202020204" pitchFamily="34" charset="0"/>
                <a:ea typeface="华文细黑" panose="02010600040101010101" pitchFamily="2" charset="-122"/>
              </a:rPr>
            </a:fld>
            <a:r>
              <a:rPr lang="en-US" altLang="zh-CN" sz="1400" i="1">
                <a:solidFill>
                  <a:srgbClr val="0D7157"/>
                </a:solidFill>
                <a:latin typeface="Arial" panose="020B0604020202020204" pitchFamily="34" charset="0"/>
                <a:ea typeface="华文细黑" panose="02010600040101010101" pitchFamily="2" charset="-122"/>
              </a:rPr>
              <a:t>- </a:t>
            </a:r>
            <a:endParaRPr lang="en-US" altLang="zh-CN" sz="1400" i="1" dirty="0">
              <a:solidFill>
                <a:srgbClr val="0D7157"/>
              </a:solidFill>
              <a:latin typeface="Arial" panose="020B0604020202020204" pitchFamily="34" charset="0"/>
              <a:ea typeface="华文细黑" panose="02010600040101010101" pitchFamily="2" charset="-122"/>
            </a:endParaRPr>
          </a:p>
        </p:txBody>
      </p:sp>
      <p:pic>
        <p:nvPicPr>
          <p:cNvPr id="2058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2550" y="1201215"/>
            <a:ext cx="581025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我国计算机技术的发展</a:t>
            </a:r>
            <a:endParaRPr lang="zh-CN" altLang="en-US" dirty="0"/>
          </a:p>
        </p:txBody>
      </p:sp>
      <p:sp>
        <p:nvSpPr>
          <p:cNvPr id="3" name="内容占位符 2"/>
          <p:cNvSpPr>
            <a:spLocks noGrp="1"/>
          </p:cNvSpPr>
          <p:nvPr>
            <p:ph idx="1"/>
          </p:nvPr>
        </p:nvSpPr>
        <p:spPr>
          <a:xfrm>
            <a:off x="487822" y="942764"/>
            <a:ext cx="10764378" cy="5637024"/>
          </a:xfrm>
        </p:spPr>
        <p:txBody>
          <a:bodyPr>
            <a:normAutofit lnSpcReduction="10000"/>
          </a:bodyPr>
          <a:lstStyle/>
          <a:p>
            <a:pPr algn="just">
              <a:lnSpc>
                <a:spcPct val="150000"/>
              </a:lnSpc>
            </a:pPr>
            <a:r>
              <a:rPr lang="en-US" altLang="zh-CN" sz="2400" dirty="0"/>
              <a:t>1953</a:t>
            </a:r>
            <a:r>
              <a:rPr lang="zh-CN" altLang="en-US" sz="2400" dirty="0"/>
              <a:t>年开始，</a:t>
            </a:r>
            <a:r>
              <a:rPr lang="en-US" altLang="zh-CN" sz="2400" dirty="0"/>
              <a:t>1958</a:t>
            </a:r>
            <a:r>
              <a:rPr lang="zh-CN" altLang="en-US" sz="2400" dirty="0"/>
              <a:t>年研究出第一台计算机</a:t>
            </a:r>
            <a:r>
              <a:rPr lang="en-US" altLang="zh-CN" sz="2400" dirty="0"/>
              <a:t>103</a:t>
            </a:r>
            <a:r>
              <a:rPr lang="zh-CN" altLang="en-US" sz="2400" dirty="0"/>
              <a:t>型通用计算机。</a:t>
            </a:r>
            <a:endParaRPr lang="zh-CN" altLang="en-US" sz="2400" dirty="0"/>
          </a:p>
          <a:p>
            <a:pPr algn="just">
              <a:lnSpc>
                <a:spcPct val="150000"/>
              </a:lnSpc>
            </a:pPr>
            <a:r>
              <a:rPr lang="en-US" altLang="zh-CN" sz="2400" dirty="0"/>
              <a:t>50</a:t>
            </a:r>
            <a:r>
              <a:rPr lang="zh-CN" altLang="en-US" sz="2400" dirty="0"/>
              <a:t>年来相继研究出了第二代，第三代计算机。</a:t>
            </a:r>
            <a:endParaRPr lang="en-US" altLang="zh-CN" sz="2400" dirty="0"/>
          </a:p>
          <a:p>
            <a:pPr algn="just">
              <a:lnSpc>
                <a:spcPct val="150000"/>
              </a:lnSpc>
            </a:pPr>
            <a:r>
              <a:rPr lang="en-US" altLang="zh-CN" sz="2400" dirty="0"/>
              <a:t>1977</a:t>
            </a:r>
            <a:r>
              <a:rPr lang="zh-CN" altLang="en-US" sz="2400" dirty="0"/>
              <a:t>年自主设计并生产</a:t>
            </a:r>
            <a:r>
              <a:rPr lang="en-US" altLang="zh-CN" sz="2400" dirty="0"/>
              <a:t>16</a:t>
            </a:r>
            <a:r>
              <a:rPr lang="zh-CN" altLang="en-US" sz="2400" dirty="0"/>
              <a:t>位微处理器</a:t>
            </a:r>
            <a:endParaRPr lang="zh-CN" altLang="en-US" sz="2400" dirty="0"/>
          </a:p>
          <a:p>
            <a:pPr algn="just">
              <a:lnSpc>
                <a:spcPct val="150000"/>
              </a:lnSpc>
            </a:pPr>
            <a:r>
              <a:rPr lang="en-US" altLang="zh-CN" sz="2400" dirty="0"/>
              <a:t>80</a:t>
            </a:r>
            <a:r>
              <a:rPr lang="zh-CN" altLang="en-US" sz="2400" dirty="0"/>
              <a:t>年代研究出了每秒１亿次的巨型机，银河</a:t>
            </a:r>
            <a:r>
              <a:rPr lang="en-US" altLang="zh-CN" sz="2400" dirty="0"/>
              <a:t>I,II,</a:t>
            </a:r>
            <a:r>
              <a:rPr lang="zh-CN" altLang="en-US" sz="2400" dirty="0"/>
              <a:t>其他如曙光天演</a:t>
            </a:r>
            <a:endParaRPr lang="en-US" altLang="zh-CN" sz="2400" dirty="0"/>
          </a:p>
          <a:p>
            <a:pPr algn="just">
              <a:lnSpc>
                <a:spcPct val="150000"/>
              </a:lnSpc>
            </a:pPr>
            <a:r>
              <a:rPr lang="en-US" altLang="zh-CN" sz="2400" dirty="0"/>
              <a:t>1985</a:t>
            </a:r>
            <a:r>
              <a:rPr lang="zh-CN" altLang="en-US" sz="2400" dirty="0"/>
              <a:t>年</a:t>
            </a:r>
            <a:r>
              <a:rPr lang="en-US" altLang="zh-CN" sz="2400" dirty="0"/>
              <a:t>6</a:t>
            </a:r>
            <a:r>
              <a:rPr lang="zh-CN" altLang="en-US" sz="2400" dirty="0"/>
              <a:t>月，中国第一台自行研制的微机长城</a:t>
            </a:r>
            <a:r>
              <a:rPr lang="en-US" altLang="zh-CN" sz="2400" dirty="0"/>
              <a:t>0520</a:t>
            </a:r>
            <a:r>
              <a:rPr lang="zh-CN" altLang="en-US" sz="2400" dirty="0"/>
              <a:t>研制成功</a:t>
            </a:r>
            <a:endParaRPr lang="en-US" altLang="zh-CN" sz="2400" dirty="0"/>
          </a:p>
          <a:p>
            <a:pPr lvl="1" algn="just">
              <a:lnSpc>
                <a:spcPct val="150000"/>
              </a:lnSpc>
            </a:pPr>
            <a:r>
              <a:rPr lang="zh-CN" altLang="en-US" sz="1800" dirty="0"/>
              <a:t>广告词：</a:t>
            </a:r>
            <a:r>
              <a:rPr lang="zh-CN" altLang="en-US" sz="1800" dirty="0">
                <a:latin typeface="宋体" panose="02010600030101010101" pitchFamily="2" charset="-122"/>
              </a:rPr>
              <a:t>“</a:t>
            </a:r>
            <a:r>
              <a:rPr lang="zh-CN" altLang="en-US" sz="1800" dirty="0"/>
              <a:t>一台我们自己制造的能够处理中文的电脑</a:t>
            </a:r>
            <a:r>
              <a:rPr lang="zh-CN" altLang="en-US" sz="1800" dirty="0">
                <a:latin typeface="宋体" panose="02010600030101010101" pitchFamily="2" charset="-122"/>
              </a:rPr>
              <a:t>”</a:t>
            </a:r>
            <a:r>
              <a:rPr lang="zh-CN" altLang="en-US" sz="1800" dirty="0"/>
              <a:t>。 </a:t>
            </a:r>
            <a:endParaRPr lang="zh-CN" altLang="en-US" sz="1800" dirty="0"/>
          </a:p>
          <a:p>
            <a:pPr algn="just">
              <a:lnSpc>
                <a:spcPct val="150000"/>
              </a:lnSpc>
            </a:pPr>
            <a:r>
              <a:rPr lang="zh-CN" altLang="en-US" sz="2400" dirty="0"/>
              <a:t>高性能计算，并行计算上已紧跟国际先进水平，但计算机的核心部件</a:t>
            </a:r>
            <a:r>
              <a:rPr lang="en-US" altLang="zh-CN" sz="2400" dirty="0"/>
              <a:t>CPU</a:t>
            </a:r>
            <a:r>
              <a:rPr lang="zh-CN" altLang="en-US" sz="2400" dirty="0"/>
              <a:t>技术还远远落后。</a:t>
            </a:r>
            <a:endParaRPr lang="zh-CN" altLang="en-US" sz="2400" dirty="0"/>
          </a:p>
          <a:p>
            <a:pPr algn="just">
              <a:lnSpc>
                <a:spcPct val="150000"/>
              </a:lnSpc>
            </a:pPr>
            <a:r>
              <a:rPr lang="zh-CN" altLang="en-US" sz="2400" dirty="0"/>
              <a:t>中科院研究开发的龙芯／</a:t>
            </a:r>
            <a:r>
              <a:rPr lang="en-US" altLang="zh-CN" sz="2400" dirty="0"/>
              <a:t>GODSON</a:t>
            </a:r>
            <a:endParaRPr lang="en-US" altLang="zh-CN" sz="2400" dirty="0"/>
          </a:p>
          <a:p>
            <a:pPr algn="just"/>
            <a:endParaRPr lang="zh-CN" altLang="en-US" dirty="0"/>
          </a:p>
        </p:txBody>
      </p:sp>
      <p:pic>
        <p:nvPicPr>
          <p:cNvPr id="5" name="图片 4"/>
          <p:cNvPicPr>
            <a:picLocks noChangeAspect="1"/>
          </p:cNvPicPr>
          <p:nvPr/>
        </p:nvPicPr>
        <p:blipFill>
          <a:blip r:embed="rId1"/>
          <a:stretch>
            <a:fillRect/>
          </a:stretch>
        </p:blipFill>
        <p:spPr>
          <a:xfrm>
            <a:off x="6570029" y="5193789"/>
            <a:ext cx="1945701" cy="1374877"/>
          </a:xfrm>
          <a:prstGeom prst="rect">
            <a:avLst/>
          </a:prstGeom>
        </p:spPr>
      </p:pic>
      <p:sp>
        <p:nvSpPr>
          <p:cNvPr id="6" name="文本框 5"/>
          <p:cNvSpPr txBox="1"/>
          <p:nvPr/>
        </p:nvSpPr>
        <p:spPr>
          <a:xfrm>
            <a:off x="8858707" y="5650394"/>
            <a:ext cx="2937022"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2002</a:t>
            </a:r>
            <a:r>
              <a:rPr lang="zh-CN" altLang="en-US" sz="2400" dirty="0">
                <a:solidFill>
                  <a:srgbClr val="FF0000"/>
                </a:solidFill>
                <a:latin typeface="微软雅黑" panose="020B0503020204020204" pitchFamily="34" charset="-122"/>
                <a:ea typeface="微软雅黑" panose="020B0503020204020204" pitchFamily="34" charset="-122"/>
              </a:rPr>
              <a:t>年</a:t>
            </a:r>
            <a:r>
              <a:rPr lang="en-US" altLang="zh-CN" sz="2400" dirty="0">
                <a:solidFill>
                  <a:srgbClr val="FF0000"/>
                </a:solidFill>
                <a:latin typeface="微软雅黑" panose="020B0503020204020204" pitchFamily="34" charset="-122"/>
                <a:ea typeface="微软雅黑" panose="020B0503020204020204" pitchFamily="34" charset="-122"/>
              </a:rPr>
              <a:t>8</a:t>
            </a:r>
            <a:r>
              <a:rPr lang="zh-CN" altLang="en-US" sz="2400" dirty="0">
                <a:solidFill>
                  <a:srgbClr val="FF0000"/>
                </a:solidFill>
                <a:latin typeface="微软雅黑" panose="020B0503020204020204" pitchFamily="34" charset="-122"/>
                <a:ea typeface="微软雅黑" panose="020B0503020204020204" pitchFamily="34" charset="-122"/>
              </a:rPr>
              <a:t>月首颗龙芯</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最古老的计算器</a:t>
            </a:r>
            <a:endParaRPr lang="zh-CN" altLang="en-US" dirty="0"/>
          </a:p>
        </p:txBody>
      </p:sp>
      <p:sp>
        <p:nvSpPr>
          <p:cNvPr id="3" name="内容占位符 2"/>
          <p:cNvSpPr>
            <a:spLocks noGrp="1"/>
          </p:cNvSpPr>
          <p:nvPr>
            <p:ph idx="1"/>
          </p:nvPr>
        </p:nvSpPr>
        <p:spPr>
          <a:xfrm>
            <a:off x="487822" y="3859618"/>
            <a:ext cx="10515599" cy="2720169"/>
          </a:xfrm>
        </p:spPr>
        <p:txBody>
          <a:bodyPr/>
          <a:lstStyle/>
          <a:p>
            <a:r>
              <a:rPr lang="zh-CN" altLang="en-US" sz="2800" dirty="0"/>
              <a:t>算盘被誉作中国</a:t>
            </a:r>
            <a:r>
              <a:rPr lang="zh-CN" altLang="en-US" sz="2800" dirty="0">
                <a:latin typeface="宋体" panose="02010600030101010101" pitchFamily="2" charset="-122"/>
              </a:rPr>
              <a:t>“</a:t>
            </a:r>
            <a:r>
              <a:rPr lang="zh-CN" altLang="en-US" sz="2800" dirty="0"/>
              <a:t>第五大发明</a:t>
            </a:r>
            <a:r>
              <a:rPr lang="zh-CN" altLang="en-US" sz="2800" dirty="0">
                <a:latin typeface="宋体" panose="02010600030101010101" pitchFamily="2" charset="-122"/>
              </a:rPr>
              <a:t>”</a:t>
            </a:r>
            <a:r>
              <a:rPr lang="zh-CN" altLang="en-US" sz="2800" dirty="0"/>
              <a:t>。</a:t>
            </a:r>
            <a:endParaRPr lang="zh-CN" altLang="en-US" sz="2800" dirty="0"/>
          </a:p>
          <a:p>
            <a:r>
              <a:rPr lang="zh-CN" altLang="en-US" sz="2800" dirty="0"/>
              <a:t>陕西歧山西周宫室遗址中出土了</a:t>
            </a:r>
            <a:r>
              <a:rPr lang="en-US" altLang="zh-CN" sz="2800" dirty="0"/>
              <a:t>90</a:t>
            </a:r>
            <a:r>
              <a:rPr lang="zh-CN" altLang="en-US" sz="2800" dirty="0"/>
              <a:t>粒青黄两色陶丸，青色</a:t>
            </a:r>
            <a:r>
              <a:rPr lang="en-US" altLang="zh-CN" sz="2800" dirty="0"/>
              <a:t>20</a:t>
            </a:r>
            <a:r>
              <a:rPr lang="zh-CN" altLang="en-US" sz="2800" dirty="0"/>
              <a:t>粒，黄色</a:t>
            </a:r>
            <a:r>
              <a:rPr lang="en-US" altLang="zh-CN" sz="2800" dirty="0"/>
              <a:t>70</a:t>
            </a:r>
            <a:r>
              <a:rPr lang="zh-CN" altLang="en-US" sz="2800" dirty="0"/>
              <a:t>粒，将算盘的发明时间提前到二千多年前的西周时期。</a:t>
            </a:r>
            <a:endParaRPr lang="zh-CN" altLang="en-US" sz="2800" dirty="0"/>
          </a:p>
          <a:p>
            <a:r>
              <a:rPr lang="zh-CN" altLang="en-US" sz="2800" dirty="0">
                <a:solidFill>
                  <a:srgbClr val="FF0000"/>
                </a:solidFill>
                <a:latin typeface="宋体" panose="02010600030101010101" pitchFamily="2" charset="-122"/>
              </a:rPr>
              <a:t>“</a:t>
            </a:r>
            <a:r>
              <a:rPr lang="zh-CN" altLang="en-US" sz="2800" dirty="0">
                <a:solidFill>
                  <a:srgbClr val="FF0000"/>
                </a:solidFill>
              </a:rPr>
              <a:t>价格低廉，绝无故障，节约能源，十年中无需任何保养</a:t>
            </a:r>
            <a:r>
              <a:rPr lang="zh-CN" altLang="en-US" sz="2800" dirty="0">
                <a:solidFill>
                  <a:srgbClr val="FF0000"/>
                </a:solidFill>
                <a:latin typeface="宋体" panose="02010600030101010101" pitchFamily="2" charset="-122"/>
              </a:rPr>
              <a:t>”</a:t>
            </a:r>
            <a:r>
              <a:rPr lang="zh-CN" altLang="en-US" sz="2800" dirty="0">
                <a:solidFill>
                  <a:srgbClr val="FF0000"/>
                </a:solidFill>
              </a:rPr>
              <a:t> </a:t>
            </a:r>
            <a:endParaRPr lang="zh-CN" altLang="en-US" sz="2800" dirty="0">
              <a:solidFill>
                <a:srgbClr val="FF0000"/>
              </a:solidFill>
            </a:endParaRPr>
          </a:p>
          <a:p>
            <a:endParaRPr lang="zh-CN" altLang="en-US" dirty="0"/>
          </a:p>
        </p:txBody>
      </p:sp>
      <p:pic>
        <p:nvPicPr>
          <p:cNvPr id="4" name="Picture 3" descr="3-1"/>
          <p:cNvPicPr>
            <a:picLocks noChangeAspect="1" noChangeArrowheads="1"/>
          </p:cNvPicPr>
          <p:nvPr/>
        </p:nvPicPr>
        <p:blipFill>
          <a:blip r:embed="rId1" cstate="print"/>
          <a:srcRect/>
          <a:stretch>
            <a:fillRect/>
          </a:stretch>
        </p:blipFill>
        <p:spPr>
          <a:xfrm>
            <a:off x="1733943" y="1268760"/>
            <a:ext cx="3844078" cy="2160240"/>
          </a:xfrm>
          <a:prstGeom prst="rect">
            <a:avLst/>
          </a:prstGeom>
          <a:noFill/>
          <a:ln>
            <a:solidFill>
              <a:schemeClr val="accent1"/>
            </a:solidFill>
          </a:ln>
        </p:spPr>
      </p:pic>
      <p:pic>
        <p:nvPicPr>
          <p:cNvPr id="5" name="Picture 4" descr="abacus"/>
          <p:cNvPicPr>
            <a:picLocks noChangeAspect="1" noChangeArrowheads="1"/>
          </p:cNvPicPr>
          <p:nvPr/>
        </p:nvPicPr>
        <p:blipFill>
          <a:blip r:embed="rId2" cstate="print"/>
          <a:srcRect/>
          <a:stretch>
            <a:fillRect/>
          </a:stretch>
        </p:blipFill>
        <p:spPr>
          <a:xfrm>
            <a:off x="6758592" y="1287316"/>
            <a:ext cx="3995821" cy="2160240"/>
          </a:xfrm>
          <a:prstGeom prst="rect">
            <a:avLst/>
          </a:prstGeom>
          <a:solidFill>
            <a:srgbClr val="FF6600"/>
          </a:solid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我国计算机领域的先驱</a:t>
            </a:r>
            <a:endParaRPr lang="zh-CN" altLang="en-US" dirty="0"/>
          </a:p>
        </p:txBody>
      </p:sp>
      <p:pic>
        <p:nvPicPr>
          <p:cNvPr id="4" name="图片 3"/>
          <p:cNvPicPr>
            <a:picLocks noChangeAspect="1"/>
          </p:cNvPicPr>
          <p:nvPr/>
        </p:nvPicPr>
        <p:blipFill>
          <a:blip r:embed="rId1"/>
          <a:stretch>
            <a:fillRect/>
          </a:stretch>
        </p:blipFill>
        <p:spPr>
          <a:xfrm>
            <a:off x="8390505" y="2547319"/>
            <a:ext cx="3379033" cy="4094592"/>
          </a:xfrm>
          <a:prstGeom prst="rect">
            <a:avLst/>
          </a:prstGeom>
        </p:spPr>
      </p:pic>
      <p:sp>
        <p:nvSpPr>
          <p:cNvPr id="8" name="文本框 7"/>
          <p:cNvSpPr txBox="1"/>
          <p:nvPr/>
        </p:nvSpPr>
        <p:spPr>
          <a:xfrm>
            <a:off x="555343" y="4673647"/>
            <a:ext cx="4801314" cy="1200329"/>
          </a:xfrm>
          <a:prstGeom prst="rect">
            <a:avLst/>
          </a:prstGeom>
          <a:noFill/>
        </p:spPr>
        <p:txBody>
          <a:bodyPr wrap="none" rtlCol="0">
            <a:spAutoFit/>
          </a:bodyPr>
          <a:lstStyle/>
          <a:p>
            <a:pPr algn="ctr"/>
            <a:r>
              <a:rPr lang="zh-CN" altLang="en-US" sz="36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自主创新</a:t>
            </a:r>
            <a:endParaRPr lang="en-US" altLang="zh-CN" sz="36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ctr"/>
            <a:r>
              <a:rPr lang="zh-CN" altLang="en-US" sz="36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命运要掌握在自己手里</a:t>
            </a:r>
            <a:endParaRPr lang="zh-CN" altLang="en-US" sz="36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5745622" y="3905713"/>
            <a:ext cx="2491264" cy="2736198"/>
          </a:xfrm>
          <a:prstGeom prst="rect">
            <a:avLst/>
          </a:prstGeom>
        </p:spPr>
      </p:pic>
      <p:sp>
        <p:nvSpPr>
          <p:cNvPr id="10" name="内容占位符 2"/>
          <p:cNvSpPr txBox="1"/>
          <p:nvPr/>
        </p:nvSpPr>
        <p:spPr>
          <a:xfrm>
            <a:off x="487822" y="942763"/>
            <a:ext cx="10892751" cy="3839301"/>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沈绪榜院士</a:t>
            </a:r>
            <a:endParaRPr lang="en-US" altLang="zh-CN" dirty="0"/>
          </a:p>
          <a:p>
            <a:r>
              <a:rPr lang="en-US" altLang="zh-CN" dirty="0"/>
              <a:t>1971</a:t>
            </a:r>
            <a:r>
              <a:rPr lang="zh-CN" altLang="en-US" dirty="0"/>
              <a:t>年研制成功箭载增量计算机（半导体晶体管集成电路技术）</a:t>
            </a:r>
            <a:endParaRPr lang="en-US" altLang="zh-CN" dirty="0"/>
          </a:p>
          <a:p>
            <a:r>
              <a:rPr lang="en-US" altLang="zh-CN" dirty="0"/>
              <a:t>1977</a:t>
            </a:r>
            <a:r>
              <a:rPr lang="zh-CN" altLang="en-US" dirty="0"/>
              <a:t>年</a:t>
            </a:r>
            <a:r>
              <a:rPr lang="zh-CN" altLang="en-US" dirty="0">
                <a:solidFill>
                  <a:srgbClr val="C00000"/>
                </a:solidFill>
              </a:rPr>
              <a:t>完全自主设计并生产</a:t>
            </a:r>
            <a:r>
              <a:rPr lang="en-US" altLang="zh-CN" dirty="0"/>
              <a:t>16</a:t>
            </a:r>
            <a:r>
              <a:rPr lang="zh-CN" altLang="en-US" dirty="0"/>
              <a:t>位微处理器</a:t>
            </a:r>
            <a:endParaRPr lang="en-US" altLang="zh-CN" dirty="0"/>
          </a:p>
          <a:p>
            <a:r>
              <a:rPr lang="en-US" altLang="zh-CN" dirty="0"/>
              <a:t>1997</a:t>
            </a:r>
            <a:r>
              <a:rPr lang="zh-CN" altLang="en-US" dirty="0"/>
              <a:t>年获评中科院院士</a:t>
            </a:r>
            <a:endParaRPr lang="en-US" altLang="zh-CN" dirty="0"/>
          </a:p>
          <a:p>
            <a:r>
              <a:rPr lang="en-US" altLang="zh-CN" dirty="0"/>
              <a:t>2016</a:t>
            </a:r>
            <a:r>
              <a:rPr lang="zh-CN" altLang="en-US" dirty="0"/>
              <a:t>年获计算机学会终生成就奖</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国产芯片现状</a:t>
            </a:r>
            <a:endParaRPr lang="zh-CN" altLang="en-US" dirty="0"/>
          </a:p>
        </p:txBody>
      </p:sp>
      <p:sp>
        <p:nvSpPr>
          <p:cNvPr id="3" name="内容占位符 2"/>
          <p:cNvSpPr>
            <a:spLocks noGrp="1"/>
          </p:cNvSpPr>
          <p:nvPr>
            <p:ph idx="1"/>
          </p:nvPr>
        </p:nvSpPr>
        <p:spPr/>
        <p:txBody>
          <a:bodyPr/>
          <a:lstStyle/>
          <a:p>
            <a:r>
              <a:rPr lang="zh-CN" altLang="en-US" dirty="0"/>
              <a:t>龙芯、飞腾、申威、兆芯、海光</a:t>
            </a:r>
            <a:endParaRPr lang="en-US" altLang="zh-CN" dirty="0"/>
          </a:p>
          <a:p>
            <a:r>
              <a:rPr lang="zh-CN" altLang="en-US" dirty="0"/>
              <a:t>海思、展讯，松果</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66544" y="3605324"/>
            <a:ext cx="1200150" cy="52387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286" y="3538992"/>
            <a:ext cx="2438400" cy="76200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6246" t="31165" r="25882"/>
          <a:stretch>
            <a:fillRect/>
          </a:stretch>
        </p:blipFill>
        <p:spPr>
          <a:xfrm>
            <a:off x="1276737" y="4920322"/>
            <a:ext cx="3300467" cy="2429959"/>
          </a:xfrm>
          <a:prstGeom prst="rect">
            <a:avLst/>
          </a:prstGeom>
        </p:spPr>
      </p:pic>
      <p:pic>
        <p:nvPicPr>
          <p:cNvPr id="9" name="图片 8"/>
          <p:cNvPicPr>
            <a:picLocks noChangeAspect="1"/>
          </p:cNvPicPr>
          <p:nvPr/>
        </p:nvPicPr>
        <p:blipFill>
          <a:blip r:embed="rId4"/>
          <a:stretch>
            <a:fillRect/>
          </a:stretch>
        </p:blipFill>
        <p:spPr>
          <a:xfrm>
            <a:off x="1590518" y="4442679"/>
            <a:ext cx="2600000" cy="428571"/>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0546" y="2224989"/>
            <a:ext cx="2572147" cy="1585390"/>
          </a:xfrm>
          <a:prstGeom prst="rect">
            <a:avLst/>
          </a:prstGeom>
        </p:spPr>
      </p:pic>
      <p:pic>
        <p:nvPicPr>
          <p:cNvPr id="13" name="图片 12"/>
          <p:cNvPicPr>
            <a:picLocks noChangeAspect="1"/>
          </p:cNvPicPr>
          <p:nvPr/>
        </p:nvPicPr>
        <p:blipFill>
          <a:blip r:embed="rId6"/>
          <a:stretch>
            <a:fillRect/>
          </a:stretch>
        </p:blipFill>
        <p:spPr>
          <a:xfrm>
            <a:off x="8565021" y="4502178"/>
            <a:ext cx="2438400" cy="770021"/>
          </a:xfrm>
          <a:prstGeom prst="rect">
            <a:avLst/>
          </a:prstGeom>
        </p:spPr>
      </p:pic>
      <p:pic>
        <p:nvPicPr>
          <p:cNvPr id="7" name="图片 6"/>
          <p:cNvPicPr>
            <a:picLocks noChangeAspect="1"/>
          </p:cNvPicPr>
          <p:nvPr/>
        </p:nvPicPr>
        <p:blipFill>
          <a:blip r:embed="rId7"/>
          <a:stretch>
            <a:fillRect/>
          </a:stretch>
        </p:blipFill>
        <p:spPr>
          <a:xfrm>
            <a:off x="5390267" y="5446572"/>
            <a:ext cx="5629262" cy="976733"/>
          </a:xfrm>
          <a:prstGeom prst="rect">
            <a:avLst/>
          </a:prstGeom>
        </p:spPr>
      </p:pic>
      <p:pic>
        <p:nvPicPr>
          <p:cNvPr id="16" name="图片 15"/>
          <p:cNvPicPr>
            <a:picLocks noChangeAspect="1"/>
          </p:cNvPicPr>
          <p:nvPr/>
        </p:nvPicPr>
        <p:blipFill>
          <a:blip r:embed="rId8"/>
          <a:stretch>
            <a:fillRect/>
          </a:stretch>
        </p:blipFill>
        <p:spPr>
          <a:xfrm>
            <a:off x="5494533" y="4129199"/>
            <a:ext cx="2257425" cy="1143000"/>
          </a:xfrm>
          <a:prstGeom prst="rect">
            <a:avLst/>
          </a:prstGeom>
        </p:spPr>
      </p:pic>
      <p:pic>
        <p:nvPicPr>
          <p:cNvPr id="3074" name="Picture 2" descr="https://www.loongson.cn/uploads/images/2023112818404227659.%E5%9B%BE%E7%89%87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6110" y="1746867"/>
            <a:ext cx="1970337" cy="19703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国产芯片现状</a:t>
            </a:r>
            <a:endParaRPr lang="zh-CN" altLang="en-US" dirty="0"/>
          </a:p>
        </p:txBody>
      </p:sp>
      <p:sp>
        <p:nvSpPr>
          <p:cNvPr id="3" name="内容占位符 2"/>
          <p:cNvSpPr>
            <a:spLocks noGrp="1"/>
          </p:cNvSpPr>
          <p:nvPr>
            <p:ph idx="1"/>
          </p:nvPr>
        </p:nvSpPr>
        <p:spPr/>
        <p:txBody>
          <a:bodyPr/>
          <a:lstStyle/>
          <a:p>
            <a:r>
              <a:rPr lang="zh-CN" altLang="en-US" dirty="0"/>
              <a:t>华为海思现状</a:t>
            </a:r>
            <a:endParaRPr lang="en-US" altLang="zh-CN" dirty="0"/>
          </a:p>
          <a:p>
            <a:pPr lvl="1"/>
            <a:r>
              <a:rPr lang="zh-CN" altLang="en-US" dirty="0"/>
              <a:t>用于服务器的鲲鹏处理器：</a:t>
            </a:r>
            <a:r>
              <a:rPr lang="en-US" altLang="zh-CN" dirty="0"/>
              <a:t>24</a:t>
            </a:r>
            <a:r>
              <a:rPr lang="zh-CN" altLang="en-US" dirty="0"/>
              <a:t>核心的鲲鹏</a:t>
            </a:r>
            <a:r>
              <a:rPr lang="en-US" altLang="zh-CN" dirty="0"/>
              <a:t>916</a:t>
            </a:r>
            <a:r>
              <a:rPr lang="zh-CN" altLang="en-US" dirty="0"/>
              <a:t>，</a:t>
            </a:r>
            <a:r>
              <a:rPr lang="en-US" altLang="zh-CN" dirty="0"/>
              <a:t>32/48/64</a:t>
            </a:r>
            <a:r>
              <a:rPr lang="zh-CN" altLang="en-US" dirty="0"/>
              <a:t>核心的鲲鹏</a:t>
            </a:r>
            <a:r>
              <a:rPr lang="en-US" altLang="zh-CN" dirty="0"/>
              <a:t>920</a:t>
            </a:r>
            <a:endParaRPr lang="en-US" altLang="zh-CN" dirty="0"/>
          </a:p>
          <a:p>
            <a:pPr lvl="1"/>
            <a:r>
              <a:rPr lang="zh-CN" altLang="en-US" dirty="0"/>
              <a:t>用于</a:t>
            </a:r>
            <a:r>
              <a:rPr lang="en-US" altLang="zh-CN" dirty="0"/>
              <a:t>AI</a:t>
            </a:r>
            <a:r>
              <a:rPr lang="zh-CN" altLang="en-US" dirty="0"/>
              <a:t>计算的昇腾</a:t>
            </a:r>
            <a:endParaRPr lang="en-US" altLang="zh-CN" dirty="0"/>
          </a:p>
          <a:p>
            <a:pPr lvl="1"/>
            <a:r>
              <a:rPr lang="zh-CN" altLang="en-US" dirty="0"/>
              <a:t>手机端的麒麟</a:t>
            </a:r>
            <a:endParaRPr lang="en-US" altLang="zh-CN" dirty="0"/>
          </a:p>
        </p:txBody>
      </p:sp>
      <p:sp>
        <p:nvSpPr>
          <p:cNvPr id="4" name="文本框 3"/>
          <p:cNvSpPr txBox="1"/>
          <p:nvPr/>
        </p:nvSpPr>
        <p:spPr>
          <a:xfrm>
            <a:off x="2305250" y="3352107"/>
            <a:ext cx="6288901" cy="523220"/>
          </a:xfrm>
          <a:prstGeom prst="rect">
            <a:avLst/>
          </a:prstGeom>
          <a:noFill/>
        </p:spPr>
        <p:txBody>
          <a:bodyPr wrap="none" rtlCol="0">
            <a:spAutoFit/>
          </a:bodyPr>
          <a:lstStyle/>
          <a:p>
            <a:r>
              <a:rPr lang="zh-CN" altLang="en-US" sz="2800" dirty="0">
                <a:solidFill>
                  <a:srgbClr val="C00000"/>
                </a:solidFill>
                <a:latin typeface="微软雅黑" panose="020B0503020204020204" pitchFamily="34" charset="-122"/>
                <a:ea typeface="微软雅黑" panose="020B0503020204020204" pitchFamily="34" charset="-122"/>
              </a:rPr>
              <a:t>黄河主板，泰山服务器，鸿蒙操作系统</a:t>
            </a:r>
            <a:endParaRPr lang="zh-CN" altLang="en-US" sz="2800" dirty="0">
              <a:solidFill>
                <a:srgbClr val="C00000"/>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a:stretch>
            <a:fillRect/>
          </a:stretch>
        </p:blipFill>
        <p:spPr>
          <a:xfrm>
            <a:off x="615624" y="4170692"/>
            <a:ext cx="3217541" cy="1958374"/>
          </a:xfrm>
          <a:prstGeom prst="rect">
            <a:avLst/>
          </a:prstGeom>
        </p:spPr>
      </p:pic>
      <p:pic>
        <p:nvPicPr>
          <p:cNvPr id="17" name="图片 16"/>
          <p:cNvPicPr>
            <a:picLocks noChangeAspect="1"/>
          </p:cNvPicPr>
          <p:nvPr/>
        </p:nvPicPr>
        <p:blipFill>
          <a:blip r:embed="rId2"/>
          <a:stretch>
            <a:fillRect/>
          </a:stretch>
        </p:blipFill>
        <p:spPr>
          <a:xfrm>
            <a:off x="4587905" y="4170691"/>
            <a:ext cx="3141535" cy="1903961"/>
          </a:xfrm>
          <a:prstGeom prst="rect">
            <a:avLst/>
          </a:prstGeom>
        </p:spPr>
      </p:pic>
      <p:pic>
        <p:nvPicPr>
          <p:cNvPr id="19" name="图片 18"/>
          <p:cNvPicPr>
            <a:picLocks noChangeAspect="1"/>
          </p:cNvPicPr>
          <p:nvPr/>
        </p:nvPicPr>
        <p:blipFill>
          <a:blip r:embed="rId3"/>
          <a:stretch>
            <a:fillRect/>
          </a:stretch>
        </p:blipFill>
        <p:spPr>
          <a:xfrm>
            <a:off x="8384003" y="4171063"/>
            <a:ext cx="3317717" cy="1868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指令集分类</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MIPS</a:t>
            </a:r>
            <a:r>
              <a:rPr lang="zh-CN" altLang="en-US" dirty="0"/>
              <a:t>阵营</a:t>
            </a:r>
            <a:endParaRPr lang="en-US" altLang="zh-CN" dirty="0"/>
          </a:p>
          <a:p>
            <a:pPr lvl="1"/>
            <a:r>
              <a:rPr lang="zh-CN" altLang="en-US" dirty="0"/>
              <a:t>龙芯</a:t>
            </a:r>
            <a:endParaRPr lang="en-US" altLang="zh-CN" dirty="0"/>
          </a:p>
          <a:p>
            <a:r>
              <a:rPr lang="en-US" altLang="zh-CN" dirty="0"/>
              <a:t>X86</a:t>
            </a:r>
            <a:r>
              <a:rPr lang="zh-CN" altLang="en-US" dirty="0"/>
              <a:t>阵营</a:t>
            </a:r>
            <a:endParaRPr lang="en-US" altLang="zh-CN" dirty="0"/>
          </a:p>
          <a:p>
            <a:pPr lvl="1"/>
            <a:r>
              <a:rPr lang="zh-CN" altLang="en-US" dirty="0"/>
              <a:t>兆芯（</a:t>
            </a:r>
            <a:r>
              <a:rPr lang="en-US" altLang="zh-CN" dirty="0"/>
              <a:t>VIA</a:t>
            </a:r>
            <a:r>
              <a:rPr lang="zh-CN" altLang="en-US" dirty="0"/>
              <a:t>），海光（</a:t>
            </a:r>
            <a:r>
              <a:rPr lang="en-US" altLang="zh-CN" dirty="0"/>
              <a:t>AMD</a:t>
            </a:r>
            <a:r>
              <a:rPr lang="zh-CN" altLang="en-US" dirty="0"/>
              <a:t>）</a:t>
            </a:r>
            <a:endParaRPr lang="en-US" altLang="zh-CN" dirty="0"/>
          </a:p>
          <a:p>
            <a:pPr marL="342900" lvl="1" indent="-342900">
              <a:buFont typeface="Wingdings" panose="05000000000000000000" pitchFamily="2" charset="2"/>
              <a:buChar char="n"/>
            </a:pPr>
            <a:r>
              <a:rPr lang="zh-CN" altLang="en-US" sz="2400" dirty="0">
                <a:solidFill>
                  <a:schemeClr val="tx1"/>
                </a:solidFill>
                <a:cs typeface="+mn-cs"/>
              </a:rPr>
              <a:t>自主指令</a:t>
            </a:r>
            <a:endParaRPr lang="en-US" altLang="zh-CN" sz="2400" dirty="0">
              <a:solidFill>
                <a:schemeClr val="tx1"/>
              </a:solidFill>
              <a:cs typeface="+mn-cs"/>
            </a:endParaRPr>
          </a:p>
          <a:p>
            <a:pPr lvl="1"/>
            <a:r>
              <a:rPr lang="zh-CN" altLang="en-US" dirty="0"/>
              <a:t>申威 </a:t>
            </a:r>
            <a:r>
              <a:rPr lang="en-US" altLang="zh-CN" dirty="0"/>
              <a:t>(Alpha</a:t>
            </a:r>
            <a:r>
              <a:rPr lang="zh-CN" altLang="en-US" dirty="0"/>
              <a:t>指令集扩展</a:t>
            </a:r>
            <a:r>
              <a:rPr lang="en-US" altLang="zh-CN" dirty="0"/>
              <a:t>)</a:t>
            </a:r>
            <a:endParaRPr lang="en-US" altLang="zh-CN" dirty="0"/>
          </a:p>
          <a:p>
            <a:pPr marL="342900" lvl="1" indent="-342900">
              <a:buFont typeface="Wingdings" panose="05000000000000000000" pitchFamily="2" charset="2"/>
              <a:buChar char="n"/>
            </a:pPr>
            <a:r>
              <a:rPr lang="en-US" altLang="zh-CN" sz="2400" dirty="0">
                <a:solidFill>
                  <a:schemeClr val="tx1"/>
                </a:solidFill>
              </a:rPr>
              <a:t>ARM</a:t>
            </a:r>
            <a:r>
              <a:rPr lang="zh-CN" altLang="en-US" sz="2400" dirty="0">
                <a:solidFill>
                  <a:schemeClr val="tx1"/>
                </a:solidFill>
              </a:rPr>
              <a:t>阵营</a:t>
            </a:r>
            <a:endParaRPr lang="en-US" altLang="zh-CN" sz="2400" dirty="0">
              <a:solidFill>
                <a:schemeClr val="tx1"/>
              </a:solidFill>
            </a:endParaRPr>
          </a:p>
          <a:p>
            <a:pPr lvl="1"/>
            <a:r>
              <a:rPr lang="zh-CN" altLang="en-US" dirty="0"/>
              <a:t>飞腾，海思，展讯，松果</a:t>
            </a:r>
            <a:endParaRPr lang="en-US" altLang="zh-CN" dirty="0"/>
          </a:p>
          <a:p>
            <a:r>
              <a:rPr lang="en-US" altLang="zh-CN" dirty="0"/>
              <a:t>RISC-V</a:t>
            </a:r>
            <a:r>
              <a:rPr lang="zh-CN" altLang="en-US" dirty="0"/>
              <a:t>阵营</a:t>
            </a:r>
            <a:endParaRPr lang="en-US" altLang="zh-CN" dirty="0"/>
          </a:p>
          <a:p>
            <a:pPr lvl="1"/>
            <a:r>
              <a:rPr lang="zh-CN" altLang="en-US" dirty="0"/>
              <a:t>阿里</a:t>
            </a:r>
            <a:r>
              <a:rPr lang="en-US" altLang="zh-CN" dirty="0"/>
              <a:t>-</a:t>
            </a:r>
            <a:r>
              <a:rPr lang="zh-CN" altLang="en-US" dirty="0"/>
              <a:t>平头哥</a:t>
            </a:r>
            <a:endParaRPr lang="en-US" altLang="zh-CN" dirty="0"/>
          </a:p>
          <a:p>
            <a:pPr marL="469900" lvl="1" indent="0">
              <a:buNone/>
            </a:pPr>
            <a:endParaRPr lang="en-US" altLang="zh-CN" dirty="0"/>
          </a:p>
          <a:p>
            <a:pPr marL="469900" lvl="1" indent="0">
              <a:buNone/>
            </a:pPr>
            <a:r>
              <a:rPr lang="zh-CN" altLang="en-US" sz="2400" dirty="0">
                <a:solidFill>
                  <a:schemeClr val="tx1"/>
                </a:solidFill>
              </a:rPr>
              <a:t>主频，微结构上还存在较大性能差异</a:t>
            </a:r>
            <a:endParaRPr lang="en-US" altLang="zh-CN" sz="2400" dirty="0">
              <a:solidFill>
                <a:schemeClr val="tx1"/>
              </a:solidFill>
            </a:endParaRPr>
          </a:p>
          <a:p>
            <a:pPr marL="469900" lvl="1" indent="0">
              <a:buNone/>
            </a:pPr>
            <a:endParaRPr lang="en-US" altLang="zh-CN" dirty="0"/>
          </a:p>
          <a:p>
            <a:pPr marL="469900" lvl="1" indent="0">
              <a:buNone/>
            </a:pP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a:t>计算机发展应用</a:t>
            </a:r>
            <a:endParaRPr lang="zh-CN" altLang="en-US" dirty="0"/>
          </a:p>
          <a:p>
            <a:pPr eaLnBrk="1" hangingPunct="1">
              <a:defRPr/>
            </a:pPr>
            <a:r>
              <a:rPr lang="zh-CN" altLang="en-US" dirty="0">
                <a:solidFill>
                  <a:srgbClr val="C00000"/>
                </a:solidFill>
              </a:rPr>
              <a:t>计算机系统组成</a:t>
            </a:r>
            <a:endParaRPr lang="zh-CN" altLang="en-US" dirty="0">
              <a:solidFill>
                <a:srgbClr val="C00000"/>
              </a:solidFill>
            </a:endParaRPr>
          </a:p>
          <a:p>
            <a:pPr eaLnBrk="1" hangingPunct="1">
              <a:defRPr/>
            </a:pPr>
            <a:r>
              <a:rPr lang="zh-CN" altLang="en-US" dirty="0"/>
              <a:t>计算机系统层次结构</a:t>
            </a:r>
            <a:endParaRPr lang="en-US" altLang="zh-CN" dirty="0"/>
          </a:p>
          <a:p>
            <a:pPr>
              <a:defRPr/>
            </a:pPr>
            <a:r>
              <a:rPr lang="zh-CN" altLang="en-US" dirty="0"/>
              <a:t>计算机系统性能评价</a:t>
            </a:r>
            <a:endParaRPr lang="zh-CN" altLang="en-US" dirty="0"/>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计算机硬件系统</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计算机硬件：一切构成计算机的物理实体</a:t>
            </a:r>
            <a:endParaRPr lang="zh-CN" altLang="en-US" dirty="0"/>
          </a:p>
          <a:p>
            <a:r>
              <a:rPr lang="zh-CN" altLang="en-US" dirty="0"/>
              <a:t>计算机的基础理论大部分已经有</a:t>
            </a:r>
            <a:r>
              <a:rPr lang="en-US" altLang="zh-CN" dirty="0"/>
              <a:t>60</a:t>
            </a:r>
            <a:r>
              <a:rPr lang="zh-CN" altLang="en-US" dirty="0"/>
              <a:t>年</a:t>
            </a:r>
            <a:endParaRPr lang="zh-CN" altLang="en-US" dirty="0"/>
          </a:p>
          <a:p>
            <a:r>
              <a:rPr lang="zh-CN" altLang="en-US" dirty="0"/>
              <a:t>但是计算机的关键部件没有大的改变</a:t>
            </a:r>
            <a:endParaRPr lang="en-US" altLang="zh-CN" dirty="0"/>
          </a:p>
          <a:p>
            <a:pPr lvl="1"/>
            <a:r>
              <a:rPr lang="zh-CN" altLang="zh-CN" dirty="0"/>
              <a:t>input (mouse, keyboard)</a:t>
            </a:r>
            <a:endParaRPr lang="zh-CN" altLang="zh-CN" dirty="0"/>
          </a:p>
          <a:p>
            <a:pPr lvl="1"/>
            <a:r>
              <a:rPr lang="zh-CN" altLang="zh-CN" dirty="0"/>
              <a:t>output (display, printer)</a:t>
            </a:r>
            <a:endParaRPr lang="zh-CN" altLang="zh-CN" dirty="0"/>
          </a:p>
          <a:p>
            <a:pPr lvl="1"/>
            <a:r>
              <a:rPr lang="zh-CN" altLang="zh-CN" dirty="0"/>
              <a:t>memory (disk drives, DRAM, SRAM, CD)</a:t>
            </a:r>
            <a:endParaRPr lang="zh-CN" altLang="zh-CN" dirty="0"/>
          </a:p>
          <a:p>
            <a:pPr lvl="1"/>
            <a:r>
              <a:rPr lang="zh-CN" altLang="zh-CN" dirty="0"/>
              <a:t>Network</a:t>
            </a:r>
            <a:endParaRPr lang="zh-CN" altLang="zh-CN" dirty="0"/>
          </a:p>
          <a:p>
            <a:pPr>
              <a:lnSpc>
                <a:spcPct val="110000"/>
              </a:lnSpc>
            </a:pPr>
            <a:r>
              <a:rPr lang="zh-CN" altLang="en-US" dirty="0"/>
              <a:t>技术革新迅速</a:t>
            </a:r>
            <a:endParaRPr lang="zh-CN" altLang="zh-CN" dirty="0"/>
          </a:p>
          <a:p>
            <a:pPr lvl="1"/>
            <a:r>
              <a:rPr lang="zh-CN" altLang="zh-CN" dirty="0"/>
              <a:t>vacuum tube -&gt; transistor -&gt; IC -&gt; VLSI</a:t>
            </a:r>
            <a:endParaRPr lang="zh-CN" altLang="zh-CN" dirty="0"/>
          </a:p>
          <a:p>
            <a:pPr lvl="1"/>
            <a:r>
              <a:rPr lang="zh-CN" altLang="zh-CN" dirty="0"/>
              <a:t>doubling every 1.5 years:</a:t>
            </a:r>
            <a:endParaRPr lang="zh-CN" altLang="zh-CN" dirty="0"/>
          </a:p>
          <a:p>
            <a:pPr lvl="2"/>
            <a:r>
              <a:rPr lang="zh-CN" altLang="zh-CN" sz="1800" i="1" dirty="0"/>
              <a:t>memory capacity </a:t>
            </a:r>
            <a:endParaRPr lang="zh-CN" altLang="zh-CN" sz="1800" dirty="0"/>
          </a:p>
          <a:p>
            <a:pPr lvl="2"/>
            <a:r>
              <a:rPr lang="zh-CN" altLang="zh-CN" sz="1800" i="1" dirty="0"/>
              <a:t>processor speed</a:t>
            </a:r>
            <a:endParaRPr lang="zh-CN" altLang="zh-CN" sz="1600" dirty="0">
              <a:solidFill>
                <a:srgbClr val="000000"/>
              </a:solidFill>
              <a:latin typeface="Times New Roman" panose="02020603050405020304" pitchFamily="18" charset="0"/>
            </a:endParaRPr>
          </a:p>
          <a:p>
            <a:endParaRPr lang="zh-CN" altLang="en-US" dirty="0"/>
          </a:p>
          <a:p>
            <a:endParaRPr lang="zh-CN" altLang="en-US" dirty="0"/>
          </a:p>
        </p:txBody>
      </p:sp>
      <p:sp>
        <p:nvSpPr>
          <p:cNvPr id="4" name="内容占位符 2"/>
          <p:cNvSpPr txBox="1"/>
          <p:nvPr/>
        </p:nvSpPr>
        <p:spPr>
          <a:xfrm>
            <a:off x="487822" y="2778052"/>
            <a:ext cx="7018764" cy="3869245"/>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6" name="Object 4"/>
          <p:cNvGraphicFramePr>
            <a:graphicFrameLocks noChangeAspect="1"/>
          </p:cNvGraphicFramePr>
          <p:nvPr/>
        </p:nvGraphicFramePr>
        <p:xfrm>
          <a:off x="7968341" y="3516086"/>
          <a:ext cx="3478271" cy="2737322"/>
        </p:xfrm>
        <a:graphic>
          <a:graphicData uri="http://schemas.openxmlformats.org/presentationml/2006/ole">
            <mc:AlternateContent xmlns:mc="http://schemas.openxmlformats.org/markup-compatibility/2006">
              <mc:Choice xmlns:v="urn:schemas-microsoft-com:vml" Requires="v">
                <p:oleObj spid="_x0000_s2063" name="Clip" r:id="rId1" imgW="4000500" imgH="3148330" progId="">
                  <p:embed/>
                </p:oleObj>
              </mc:Choice>
              <mc:Fallback>
                <p:oleObj name="Clip" r:id="rId1" imgW="4000500" imgH="3148330" progId="">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341" y="3516086"/>
                        <a:ext cx="3478271" cy="2737322"/>
                      </a:xfrm>
                      <a:prstGeom prst="rect">
                        <a:avLst/>
                      </a:prstGeom>
                      <a:noFill/>
                    </p:spPr>
                  </p:pic>
                </p:oleObj>
              </mc:Fallback>
            </mc:AlternateContent>
          </a:graphicData>
        </a:graphic>
      </p:graphicFrame>
      <p:sp>
        <p:nvSpPr>
          <p:cNvPr id="5" name="文本框 4"/>
          <p:cNvSpPr txBox="1"/>
          <p:nvPr/>
        </p:nvSpPr>
        <p:spPr>
          <a:xfrm>
            <a:off x="4201013" y="2079897"/>
            <a:ext cx="1348446" cy="492443"/>
          </a:xfrm>
          <a:prstGeom prst="rect">
            <a:avLst/>
          </a:prstGeom>
          <a:solidFill>
            <a:schemeClr val="bg1"/>
          </a:solidFill>
        </p:spPr>
        <p:txBody>
          <a:bodyPr wrap="none" rtlCol="0">
            <a:spAutoFit/>
          </a:bodyPr>
          <a:lstStyle/>
          <a:p>
            <a:r>
              <a:rPr lang="zh-CN" altLang="en-US" sz="2600" dirty="0">
                <a:solidFill>
                  <a:srgbClr val="FF0000"/>
                </a:solidFill>
                <a:latin typeface="微软雅黑" panose="020B0503020204020204" pitchFamily="34" charset="-122"/>
                <a:ea typeface="微软雅黑" panose="020B0503020204020204" pitchFamily="34" charset="-122"/>
              </a:rPr>
              <a:t>  正 在  </a:t>
            </a:r>
            <a:endParaRPr lang="zh-CN" altLang="en-US" sz="26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冯诺依曼思想</a:t>
            </a:r>
            <a:endParaRPr lang="zh-CN" altLang="en-US" dirty="0"/>
          </a:p>
        </p:txBody>
      </p:sp>
      <p:grpSp>
        <p:nvGrpSpPr>
          <p:cNvPr id="4" name="组合 3"/>
          <p:cNvGrpSpPr/>
          <p:nvPr/>
        </p:nvGrpSpPr>
        <p:grpSpPr>
          <a:xfrm>
            <a:off x="1217976" y="1765050"/>
            <a:ext cx="4445543" cy="2897883"/>
            <a:chOff x="1578690" y="1888133"/>
            <a:chExt cx="4688659" cy="3056361"/>
          </a:xfrm>
          <a:solidFill>
            <a:schemeClr val="accent6">
              <a:lumMod val="40000"/>
              <a:lumOff val="60000"/>
            </a:schemeClr>
          </a:solidFill>
        </p:grpSpPr>
        <p:grpSp>
          <p:nvGrpSpPr>
            <p:cNvPr id="5" name="组合 4"/>
            <p:cNvGrpSpPr/>
            <p:nvPr/>
          </p:nvGrpSpPr>
          <p:grpSpPr>
            <a:xfrm>
              <a:off x="1578690" y="1888133"/>
              <a:ext cx="4688659" cy="3056361"/>
              <a:chOff x="1499936" y="1888133"/>
              <a:chExt cx="4688659" cy="3056361"/>
            </a:xfrm>
            <a:grpFill/>
          </p:grpSpPr>
          <p:sp>
            <p:nvSpPr>
              <p:cNvPr id="7" name="Freeform 23"/>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grp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p:cNvSpPr/>
              <p:nvPr/>
            </p:nvSpPr>
            <p:spPr>
              <a:xfrm>
                <a:off x="2087221" y="2932493"/>
                <a:ext cx="3514087" cy="946030"/>
              </a:xfrm>
              <a:prstGeom prst="rect">
                <a:avLst/>
              </a:prstGeom>
              <a:grpFill/>
            </p:spPr>
            <p:txBody>
              <a:bodyPr wrap="square" anchor="ctr">
                <a:spAutoFit/>
              </a:bodyPr>
              <a:lstStyle/>
              <a:p>
                <a:pPr>
                  <a:lnSpc>
                    <a:spcPct val="120000"/>
                  </a:lnSpc>
                  <a:spcBef>
                    <a:spcPts val="570"/>
                  </a:spcBef>
                  <a:spcAft>
                    <a:spcPts val="570"/>
                  </a:spcAft>
                </a:pPr>
                <a:r>
                  <a:rPr lang="zh-CN" altLang="en-US" sz="227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存储程序</a:t>
                </a:r>
                <a:r>
                  <a:rPr lang="zh-CN" altLang="en-US" sz="2275" b="1" dirty="0">
                    <a:latin typeface="微软雅黑" panose="020B0503020204020204" pitchFamily="34" charset="-122"/>
                    <a:ea typeface="微软雅黑" panose="020B0503020204020204" pitchFamily="34" charset="-122"/>
                    <a:sym typeface="Arial" panose="020B0604020202020204" pitchFamily="34" charset="0"/>
                  </a:rPr>
                  <a:t>：</a:t>
                </a:r>
                <a:r>
                  <a:rPr lang="zh-CN" altLang="en-US" sz="2275" dirty="0">
                    <a:latin typeface="微软雅黑" panose="020B0503020204020204" pitchFamily="34" charset="-122"/>
                    <a:ea typeface="微软雅黑" panose="020B0503020204020204" pitchFamily="34" charset="-122"/>
                    <a:sym typeface="Arial" panose="020B0604020202020204" pitchFamily="34" charset="0"/>
                  </a:rPr>
                  <a:t>将程序存放在计算机的存储器中；</a:t>
                </a:r>
                <a:endParaRPr lang="zh-CN" altLang="en-US" sz="2275" dirty="0">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6" name="Freeform 72"/>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5"/>
            </a:p>
          </p:txBody>
        </p:sp>
      </p:grpSp>
      <p:grpSp>
        <p:nvGrpSpPr>
          <p:cNvPr id="9" name="组合 8"/>
          <p:cNvGrpSpPr/>
          <p:nvPr/>
        </p:nvGrpSpPr>
        <p:grpSpPr>
          <a:xfrm>
            <a:off x="6489900" y="1754805"/>
            <a:ext cx="4801772" cy="2897881"/>
            <a:chOff x="6642334" y="1888133"/>
            <a:chExt cx="4688655" cy="3056359"/>
          </a:xfrm>
        </p:grpSpPr>
        <p:grpSp>
          <p:nvGrpSpPr>
            <p:cNvPr id="10" name="组合 9"/>
            <p:cNvGrpSpPr/>
            <p:nvPr/>
          </p:nvGrpSpPr>
          <p:grpSpPr>
            <a:xfrm>
              <a:off x="6642334" y="1888133"/>
              <a:ext cx="4688655" cy="3056359"/>
              <a:chOff x="6563580" y="1888133"/>
              <a:chExt cx="4688655" cy="3056359"/>
            </a:xfrm>
          </p:grpSpPr>
          <p:sp>
            <p:nvSpPr>
              <p:cNvPr id="12" name="Freeform 23"/>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p:cNvSpPr/>
              <p:nvPr/>
            </p:nvSpPr>
            <p:spPr>
              <a:xfrm>
                <a:off x="7134322" y="2267858"/>
                <a:ext cx="3737670" cy="2275301"/>
              </a:xfrm>
              <a:prstGeom prst="rect">
                <a:avLst/>
              </a:prstGeom>
            </p:spPr>
            <p:txBody>
              <a:bodyPr wrap="square" anchor="ctr">
                <a:spAutoFit/>
              </a:bodyPr>
              <a:lstStyle/>
              <a:p>
                <a:pPr>
                  <a:lnSpc>
                    <a:spcPct val="120000"/>
                  </a:lnSpc>
                  <a:spcBef>
                    <a:spcPts val="570"/>
                  </a:spcBef>
                  <a:spcAft>
                    <a:spcPts val="570"/>
                  </a:spcAft>
                </a:pPr>
                <a:r>
                  <a:rPr lang="zh-CN" altLang="en-US" sz="227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程序控制</a:t>
                </a:r>
                <a:r>
                  <a:rPr lang="zh-CN" altLang="en-US" sz="2275"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按指令地址访问存储器并取出指令，经译码依次产生指令执行所需的控制信号，实现对计算的控制，完成指令的功能。</a:t>
                </a:r>
                <a:endParaRPr lang="zh-CN" altLang="en-US" sz="2275"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1" name="Freeform 72"/>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5"/>
            </a:p>
          </p:txBody>
        </p:sp>
      </p:grpSp>
      <p:grpSp>
        <p:nvGrpSpPr>
          <p:cNvPr id="14" name="组合 13"/>
          <p:cNvGrpSpPr/>
          <p:nvPr/>
        </p:nvGrpSpPr>
        <p:grpSpPr>
          <a:xfrm>
            <a:off x="6158121" y="5143139"/>
            <a:ext cx="5438426" cy="525138"/>
            <a:chOff x="5919971" y="5450962"/>
            <a:chExt cx="5735840" cy="553856"/>
          </a:xfrm>
        </p:grpSpPr>
        <p:sp>
          <p:nvSpPr>
            <p:cNvPr id="15" name="六边形 14"/>
            <p:cNvSpPr/>
            <p:nvPr/>
          </p:nvSpPr>
          <p:spPr>
            <a:xfrm>
              <a:off x="5995044" y="5450962"/>
              <a:ext cx="5469394" cy="553856"/>
            </a:xfrm>
            <a:prstGeom prst="hexagon">
              <a:avLst/>
            </a:prstGeom>
            <a:solidFill>
              <a:srgbClr val="3385CB"/>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6" name="标题 2"/>
            <p:cNvSpPr txBox="1"/>
            <p:nvPr/>
          </p:nvSpPr>
          <p:spPr>
            <a:xfrm>
              <a:off x="5919971" y="5450962"/>
              <a:ext cx="5735840"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（指令系统、控制器设计等）</a:t>
              </a:r>
              <a:endParaRPr lang="zh-CN" altLang="en-US" sz="2275" b="1" dirty="0">
                <a:solidFill>
                  <a:schemeClr val="bg1"/>
                </a:solidFill>
                <a:latin typeface="微软雅黑" panose="020B0503020204020204" pitchFamily="34" charset="-122"/>
                <a:ea typeface="微软雅黑" panose="020B0503020204020204" pitchFamily="34" charset="-122"/>
                <a:cs typeface="+mn-cs"/>
              </a:endParaRPr>
            </a:p>
          </p:txBody>
        </p:sp>
      </p:grpSp>
      <p:grpSp>
        <p:nvGrpSpPr>
          <p:cNvPr id="17" name="组合 16"/>
          <p:cNvGrpSpPr/>
          <p:nvPr/>
        </p:nvGrpSpPr>
        <p:grpSpPr>
          <a:xfrm>
            <a:off x="972183" y="5143139"/>
            <a:ext cx="4907964" cy="525138"/>
            <a:chOff x="1172791" y="5450962"/>
            <a:chExt cx="5176368" cy="553856"/>
          </a:xfrm>
        </p:grpSpPr>
        <p:sp>
          <p:nvSpPr>
            <p:cNvPr id="18" name="六边形 17"/>
            <p:cNvSpPr/>
            <p:nvPr/>
          </p:nvSpPr>
          <p:spPr>
            <a:xfrm>
              <a:off x="1172791" y="5450962"/>
              <a:ext cx="5176368" cy="553856"/>
            </a:xfrm>
            <a:prstGeom prst="hexagon">
              <a:avLst/>
            </a:prstGeom>
            <a:solidFill>
              <a:srgbClr val="666666"/>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9" name="标题 2"/>
            <p:cNvSpPr txBox="1"/>
            <p:nvPr/>
          </p:nvSpPr>
          <p:spPr>
            <a:xfrm>
              <a:off x="1172791" y="5450962"/>
              <a:ext cx="5176368" cy="553856"/>
            </a:xfrm>
            <a:prstGeom prst="rect">
              <a:avLst/>
            </a:prstGeom>
          </p:spPr>
          <p:txBody>
            <a:bodyPr vert="horz" lIns="86699" tIns="43349" rIns="86699" bIns="4334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（存储系统构建与快速访问 ）</a:t>
              </a:r>
              <a:endParaRPr lang="zh-CN" altLang="en-US" sz="2275" b="1" dirty="0">
                <a:solidFill>
                  <a:schemeClr val="bg1"/>
                </a:solidFill>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pPr eaLnBrk="1" hangingPunct="1"/>
            <a:r>
              <a:rPr lang="zh-CN" altLang="en-US" dirty="0"/>
              <a:t>冯诺依曼思想</a:t>
            </a:r>
            <a:endParaRPr lang="zh-CN" altLang="en-US" dirty="0"/>
          </a:p>
        </p:txBody>
      </p:sp>
      <p:sp>
        <p:nvSpPr>
          <p:cNvPr id="111620" name="Rectangle 3"/>
          <p:cNvSpPr>
            <a:spLocks noGrp="1" noChangeArrowheads="1"/>
          </p:cNvSpPr>
          <p:nvPr>
            <p:ph idx="1"/>
          </p:nvPr>
        </p:nvSpPr>
        <p:spPr/>
        <p:txBody>
          <a:bodyPr/>
          <a:lstStyle/>
          <a:p>
            <a:pPr eaLnBrk="1" hangingPunct="1"/>
            <a:r>
              <a:rPr lang="zh-CN" altLang="en-US" dirty="0">
                <a:solidFill>
                  <a:srgbClr val="C00000"/>
                </a:solidFill>
              </a:rPr>
              <a:t>存储程序、程序控制</a:t>
            </a:r>
            <a:r>
              <a:rPr lang="zh-CN" altLang="en-US" dirty="0"/>
              <a:t>、计算机五大功能部件</a:t>
            </a:r>
            <a:endParaRPr lang="zh-CN" altLang="en-US" dirty="0"/>
          </a:p>
          <a:p>
            <a:pPr eaLnBrk="1" hangingPunct="1"/>
            <a:endParaRPr lang="en-US" altLang="zh-CN" dirty="0"/>
          </a:p>
        </p:txBody>
      </p:sp>
      <p:sp>
        <p:nvSpPr>
          <p:cNvPr id="5" name="Rectangle 17"/>
          <p:cNvSpPr txBox="1">
            <a:spLocks noChangeArrowheads="1"/>
          </p:cNvSpPr>
          <p:nvPr/>
        </p:nvSpPr>
        <p:spPr>
          <a:xfrm>
            <a:off x="5836778" y="3207917"/>
            <a:ext cx="5928643" cy="3443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
                <a:srgbClr val="FFC000"/>
              </a:buClr>
              <a:buFont typeface="Wingdings" panose="05000000000000000000" pitchFamily="2" charset="2"/>
              <a:buChar char="n"/>
            </a:pPr>
            <a:r>
              <a:rPr lang="zh-CN" altLang="en-US" sz="2000" dirty="0">
                <a:solidFill>
                  <a:schemeClr val="bg2">
                    <a:lumMod val="50000"/>
                  </a:schemeClr>
                </a:solidFill>
              </a:rPr>
              <a:t>运算器完成算术运算，逻辑运算</a:t>
            </a:r>
            <a:endParaRPr lang="zh-CN" altLang="en-US" sz="2000" dirty="0">
              <a:solidFill>
                <a:schemeClr val="bg2">
                  <a:lumMod val="50000"/>
                </a:schemeClr>
              </a:solidFill>
            </a:endParaRPr>
          </a:p>
          <a:p>
            <a:pPr algn="just">
              <a:lnSpc>
                <a:spcPct val="110000"/>
              </a:lnSpc>
              <a:buClr>
                <a:srgbClr val="FFC000"/>
              </a:buClr>
              <a:buFont typeface="Wingdings" panose="05000000000000000000" pitchFamily="2" charset="2"/>
              <a:buChar char="n"/>
            </a:pPr>
            <a:r>
              <a:rPr lang="zh-CN" altLang="en-US" sz="2000" dirty="0">
                <a:solidFill>
                  <a:schemeClr val="bg2">
                    <a:lumMod val="50000"/>
                  </a:schemeClr>
                </a:solidFill>
              </a:rPr>
              <a:t>控制器控制指令的执行，根据指令功能给出实现指令功能所需的控制信号</a:t>
            </a:r>
            <a:endParaRPr lang="zh-CN" altLang="en-US" sz="2000" dirty="0">
              <a:solidFill>
                <a:schemeClr val="bg2">
                  <a:lumMod val="50000"/>
                </a:schemeClr>
              </a:solidFill>
            </a:endParaRPr>
          </a:p>
          <a:p>
            <a:pPr algn="just">
              <a:lnSpc>
                <a:spcPct val="110000"/>
              </a:lnSpc>
              <a:buClr>
                <a:srgbClr val="FFC000"/>
              </a:buClr>
              <a:buFont typeface="Wingdings" panose="05000000000000000000" pitchFamily="2" charset="2"/>
              <a:buChar char="n"/>
            </a:pPr>
            <a:r>
              <a:rPr lang="zh-CN" altLang="en-US" sz="2000" dirty="0">
                <a:solidFill>
                  <a:schemeClr val="bg2">
                    <a:lumMod val="50000"/>
                  </a:schemeClr>
                </a:solidFill>
              </a:rPr>
              <a:t>主存储器存放程序及数据</a:t>
            </a:r>
            <a:endParaRPr lang="zh-CN" altLang="en-US" sz="2000" dirty="0">
              <a:solidFill>
                <a:schemeClr val="bg2">
                  <a:lumMod val="50000"/>
                </a:schemeClr>
              </a:solidFill>
            </a:endParaRPr>
          </a:p>
          <a:p>
            <a:pPr algn="just">
              <a:lnSpc>
                <a:spcPct val="110000"/>
              </a:lnSpc>
              <a:buClr>
                <a:srgbClr val="FFC000"/>
              </a:buClr>
              <a:buFont typeface="Wingdings" panose="05000000000000000000" pitchFamily="2" charset="2"/>
              <a:buChar char="n"/>
            </a:pPr>
            <a:r>
              <a:rPr lang="zh-CN" altLang="en-US" sz="2000" dirty="0">
                <a:solidFill>
                  <a:schemeClr val="bg2">
                    <a:lumMod val="50000"/>
                  </a:schemeClr>
                </a:solidFill>
              </a:rPr>
              <a:t>输入设备、输出设备</a:t>
            </a:r>
            <a:endParaRPr lang="en-US" altLang="zh-CN" sz="2000" dirty="0">
              <a:solidFill>
                <a:schemeClr val="bg2">
                  <a:lumMod val="50000"/>
                </a:schemeClr>
              </a:solidFill>
            </a:endParaRPr>
          </a:p>
          <a:p>
            <a:pPr algn="just">
              <a:lnSpc>
                <a:spcPct val="110000"/>
              </a:lnSpc>
              <a:buClr>
                <a:srgbClr val="FFC000"/>
              </a:buClr>
              <a:buFont typeface="Wingdings" panose="05000000000000000000" pitchFamily="2" charset="2"/>
              <a:buChar char="n"/>
            </a:pPr>
            <a:r>
              <a:rPr lang="zh-CN" altLang="en-US" sz="2000" dirty="0">
                <a:solidFill>
                  <a:schemeClr val="bg2">
                    <a:lumMod val="50000"/>
                  </a:schemeClr>
                </a:solidFill>
              </a:rPr>
              <a:t>总线（地址总线，数据总线，控制总线）</a:t>
            </a:r>
            <a:endParaRPr lang="zh-CN" altLang="en-US" sz="2000" dirty="0">
              <a:solidFill>
                <a:schemeClr val="bg2">
                  <a:lumMod val="50000"/>
                </a:schemeClr>
              </a:solidFill>
            </a:endParaRPr>
          </a:p>
          <a:p>
            <a:pPr algn="just">
              <a:lnSpc>
                <a:spcPct val="100000"/>
              </a:lnSpc>
            </a:pPr>
            <a:endParaRPr lang="en-US" altLang="zh-CN" sz="2000" dirty="0">
              <a:solidFill>
                <a:schemeClr val="bg2">
                  <a:lumMod val="50000"/>
                </a:schemeClr>
              </a:solidFill>
              <a:latin typeface="华文新魏" panose="02010800040101010101" pitchFamily="2" charset="-122"/>
            </a:endParaRPr>
          </a:p>
        </p:txBody>
      </p:sp>
      <p:grpSp>
        <p:nvGrpSpPr>
          <p:cNvPr id="6" name="Group 2"/>
          <p:cNvGrpSpPr/>
          <p:nvPr/>
        </p:nvGrpSpPr>
        <p:grpSpPr bwMode="auto">
          <a:xfrm>
            <a:off x="2255379" y="4509831"/>
            <a:ext cx="2971800" cy="1524000"/>
            <a:chOff x="1056" y="2736"/>
            <a:chExt cx="1872" cy="960"/>
          </a:xfrm>
        </p:grpSpPr>
        <p:sp>
          <p:nvSpPr>
            <p:cNvPr id="7" name="Rectangle 3"/>
            <p:cNvSpPr>
              <a:spLocks noChangeArrowheads="1"/>
            </p:cNvSpPr>
            <p:nvPr/>
          </p:nvSpPr>
          <p:spPr bwMode="auto">
            <a:xfrm>
              <a:off x="1056" y="2736"/>
              <a:ext cx="1872" cy="960"/>
            </a:xfrm>
            <a:prstGeom prst="rect">
              <a:avLst/>
            </a:prstGeom>
            <a:solidFill>
              <a:srgbClr val="969696"/>
            </a:solidFill>
            <a:ln w="9525">
              <a:noFill/>
              <a:miter lim="800000"/>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8" name="Text Box 4"/>
            <p:cNvSpPr txBox="1">
              <a:spLocks noChangeArrowheads="1"/>
            </p:cNvSpPr>
            <p:nvPr/>
          </p:nvSpPr>
          <p:spPr bwMode="auto">
            <a:xfrm>
              <a:off x="2445" y="2754"/>
              <a:ext cx="291" cy="907"/>
            </a:xfrm>
            <a:prstGeom prst="rect">
              <a:avLst/>
            </a:prstGeom>
            <a:noFill/>
            <a:ln w="9525" algn="ctr">
              <a:noFill/>
              <a:prstDash val="sysDot"/>
              <a:miter lim="800000"/>
            </a:ln>
          </p:spPr>
          <p:txBody>
            <a:bodyPr vert="eaVert" wrap="square">
              <a:spAutoFit/>
            </a:bodyPr>
            <a:lstStyle/>
            <a:p>
              <a:pPr algn="ctr" fontAlgn="base">
                <a:spcBef>
                  <a:spcPct val="0"/>
                </a:spcBef>
                <a:spcAft>
                  <a:spcPct val="0"/>
                </a:spcAft>
              </a:pPr>
              <a:r>
                <a:rPr lang="zh-CN" altLang="en-US" dirty="0">
                  <a:solidFill>
                    <a:srgbClr val="FF0000"/>
                  </a:solidFill>
                  <a:latin typeface="微软雅黑" panose="020B0503020204020204" pitchFamily="34" charset="-122"/>
                  <a:ea typeface="微软雅黑" panose="020B0503020204020204" pitchFamily="34" charset="-122"/>
                </a:rPr>
                <a:t>外围设备</a:t>
              </a:r>
              <a:endParaRPr lang="zh-CN" altLang="en-US" dirty="0">
                <a:solidFill>
                  <a:srgbClr val="FF0000"/>
                </a:solidFill>
                <a:latin typeface="微软雅黑" panose="020B0503020204020204" pitchFamily="34" charset="-122"/>
                <a:ea typeface="微软雅黑" panose="020B0503020204020204" pitchFamily="34" charset="-122"/>
              </a:endParaRPr>
            </a:p>
          </p:txBody>
        </p:sp>
      </p:grpSp>
      <p:grpSp>
        <p:nvGrpSpPr>
          <p:cNvPr id="9" name="Group 5"/>
          <p:cNvGrpSpPr/>
          <p:nvPr/>
        </p:nvGrpSpPr>
        <p:grpSpPr bwMode="auto">
          <a:xfrm>
            <a:off x="2255379" y="2071431"/>
            <a:ext cx="2971800" cy="2362200"/>
            <a:chOff x="1056" y="1200"/>
            <a:chExt cx="1872" cy="1488"/>
          </a:xfrm>
        </p:grpSpPr>
        <p:sp>
          <p:nvSpPr>
            <p:cNvPr id="10" name="Rectangle 6"/>
            <p:cNvSpPr>
              <a:spLocks noChangeArrowheads="1"/>
            </p:cNvSpPr>
            <p:nvPr/>
          </p:nvSpPr>
          <p:spPr bwMode="auto">
            <a:xfrm>
              <a:off x="1056" y="1200"/>
              <a:ext cx="1872" cy="1488"/>
            </a:xfrm>
            <a:prstGeom prst="rect">
              <a:avLst/>
            </a:prstGeom>
            <a:solidFill>
              <a:srgbClr val="969696"/>
            </a:solidFill>
            <a:ln w="9525">
              <a:noFill/>
              <a:miter lim="800000"/>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1" name="Text Box 7"/>
            <p:cNvSpPr txBox="1">
              <a:spLocks noChangeArrowheads="1"/>
            </p:cNvSpPr>
            <p:nvPr/>
          </p:nvSpPr>
          <p:spPr bwMode="auto">
            <a:xfrm>
              <a:off x="2256" y="2352"/>
              <a:ext cx="576" cy="231"/>
            </a:xfrm>
            <a:prstGeom prst="rect">
              <a:avLst/>
            </a:prstGeom>
            <a:noFill/>
            <a:ln w="9525" algn="ctr">
              <a:noFill/>
              <a:prstDash val="sysDot"/>
              <a:miter lim="800000"/>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HOST</a:t>
              </a:r>
              <a:endParaRPr lang="en-US" altLang="zh-CN" dirty="0">
                <a:solidFill>
                  <a:srgbClr val="FF0000"/>
                </a:solidFill>
                <a:latin typeface="微软雅黑" panose="020B0503020204020204" pitchFamily="34" charset="-122"/>
                <a:ea typeface="微软雅黑" panose="020B0503020204020204" pitchFamily="34" charset="-122"/>
              </a:endParaRPr>
            </a:p>
          </p:txBody>
        </p:sp>
      </p:grpSp>
      <p:sp>
        <p:nvSpPr>
          <p:cNvPr id="12" name="AutoShape 8"/>
          <p:cNvSpPr>
            <a:spLocks noChangeArrowheads="1"/>
          </p:cNvSpPr>
          <p:nvPr/>
        </p:nvSpPr>
        <p:spPr bwMode="auto">
          <a:xfrm>
            <a:off x="2712579" y="3747831"/>
            <a:ext cx="1219200" cy="533400"/>
          </a:xfrm>
          <a:prstGeom prst="roundRect">
            <a:avLst>
              <a:gd name="adj" fmla="val 16667"/>
            </a:avLst>
          </a:prstGeom>
          <a:solidFill>
            <a:srgbClr val="00FFFF"/>
          </a:solidFill>
          <a:ln w="9525">
            <a:noFill/>
            <a:rou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存储器</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AutoShape 9"/>
          <p:cNvSpPr>
            <a:spLocks noChangeArrowheads="1"/>
          </p:cNvSpPr>
          <p:nvPr/>
        </p:nvSpPr>
        <p:spPr bwMode="auto">
          <a:xfrm>
            <a:off x="2712579" y="4662231"/>
            <a:ext cx="1219200" cy="533400"/>
          </a:xfrm>
          <a:prstGeom prst="roundRect">
            <a:avLst>
              <a:gd name="adj" fmla="val 16667"/>
            </a:avLst>
          </a:prstGeom>
          <a:solidFill>
            <a:srgbClr val="CC99FF"/>
          </a:solidFill>
          <a:ln w="9525">
            <a:noFill/>
            <a:rou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输入设备</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 name="AutoShape 10"/>
          <p:cNvSpPr>
            <a:spLocks noChangeArrowheads="1"/>
          </p:cNvSpPr>
          <p:nvPr/>
        </p:nvSpPr>
        <p:spPr bwMode="auto">
          <a:xfrm>
            <a:off x="2712579" y="5271831"/>
            <a:ext cx="1219200" cy="533400"/>
          </a:xfrm>
          <a:prstGeom prst="roundRect">
            <a:avLst>
              <a:gd name="adj" fmla="val 16667"/>
            </a:avLst>
          </a:prstGeom>
          <a:solidFill>
            <a:srgbClr val="CC99FF"/>
          </a:solidFill>
          <a:ln w="9525">
            <a:noFill/>
            <a:rou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输出设备</a:t>
            </a:r>
            <a:endParaRPr lang="zh-CN" altLang="en-US" dirty="0">
              <a:solidFill>
                <a:srgbClr val="000000"/>
              </a:solidFill>
              <a:latin typeface="微软雅黑" panose="020B0503020204020204" pitchFamily="34" charset="-122"/>
              <a:ea typeface="微软雅黑" panose="020B0503020204020204" pitchFamily="34" charset="-122"/>
            </a:endParaRPr>
          </a:p>
        </p:txBody>
      </p:sp>
      <p:grpSp>
        <p:nvGrpSpPr>
          <p:cNvPr id="15" name="Group 11"/>
          <p:cNvGrpSpPr/>
          <p:nvPr/>
        </p:nvGrpSpPr>
        <p:grpSpPr bwMode="auto">
          <a:xfrm>
            <a:off x="2407779" y="2223831"/>
            <a:ext cx="2362200" cy="1371600"/>
            <a:chOff x="1152" y="1296"/>
            <a:chExt cx="1488" cy="864"/>
          </a:xfrm>
        </p:grpSpPr>
        <p:sp>
          <p:nvSpPr>
            <p:cNvPr id="16" name="Rectangle 12"/>
            <p:cNvSpPr>
              <a:spLocks noChangeArrowheads="1"/>
            </p:cNvSpPr>
            <p:nvPr/>
          </p:nvSpPr>
          <p:spPr bwMode="auto">
            <a:xfrm>
              <a:off x="1152" y="1296"/>
              <a:ext cx="1488" cy="864"/>
            </a:xfrm>
            <a:prstGeom prst="rect">
              <a:avLst/>
            </a:prstGeom>
            <a:solidFill>
              <a:srgbClr val="99CCFF"/>
            </a:solidFill>
            <a:ln w="9525">
              <a:noFill/>
              <a:miter lim="800000"/>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7" name="Text Box 13"/>
            <p:cNvSpPr txBox="1">
              <a:spLocks noChangeArrowheads="1"/>
            </p:cNvSpPr>
            <p:nvPr/>
          </p:nvSpPr>
          <p:spPr bwMode="auto">
            <a:xfrm>
              <a:off x="2160" y="1680"/>
              <a:ext cx="409" cy="231"/>
            </a:xfrm>
            <a:prstGeom prst="rect">
              <a:avLst/>
            </a:prstGeom>
            <a:noFill/>
            <a:ln w="9525" algn="ctr">
              <a:noFill/>
              <a:prstDash val="sysDot"/>
              <a:miter lim="800000"/>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CPU</a:t>
              </a:r>
              <a:endParaRPr lang="en-US" altLang="zh-CN" dirty="0">
                <a:solidFill>
                  <a:srgbClr val="FF0000"/>
                </a:solidFill>
                <a:latin typeface="微软雅黑" panose="020B0503020204020204" pitchFamily="34" charset="-122"/>
                <a:ea typeface="微软雅黑" panose="020B0503020204020204" pitchFamily="34" charset="-122"/>
              </a:endParaRPr>
            </a:p>
          </p:txBody>
        </p:sp>
      </p:grpSp>
      <p:sp>
        <p:nvSpPr>
          <p:cNvPr id="18" name="AutoShape 14"/>
          <p:cNvSpPr>
            <a:spLocks noChangeArrowheads="1"/>
          </p:cNvSpPr>
          <p:nvPr/>
        </p:nvSpPr>
        <p:spPr bwMode="auto">
          <a:xfrm>
            <a:off x="2712579" y="2376231"/>
            <a:ext cx="1219200" cy="533400"/>
          </a:xfrm>
          <a:prstGeom prst="roundRect">
            <a:avLst>
              <a:gd name="adj" fmla="val 16667"/>
            </a:avLst>
          </a:prstGeom>
          <a:solidFill>
            <a:srgbClr val="99CC00"/>
          </a:solidFill>
          <a:ln w="9525">
            <a:noFill/>
            <a:rou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运算器</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9" name="AutoShape 15"/>
          <p:cNvSpPr>
            <a:spLocks noChangeArrowheads="1"/>
          </p:cNvSpPr>
          <p:nvPr/>
        </p:nvSpPr>
        <p:spPr bwMode="auto">
          <a:xfrm>
            <a:off x="2712579" y="2985831"/>
            <a:ext cx="1219200" cy="533400"/>
          </a:xfrm>
          <a:prstGeom prst="roundRect">
            <a:avLst>
              <a:gd name="adj" fmla="val 16667"/>
            </a:avLst>
          </a:prstGeom>
          <a:solidFill>
            <a:srgbClr val="FF6600"/>
          </a:solidFill>
          <a:ln w="9525">
            <a:noFill/>
            <a:rou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控制器</a:t>
            </a:r>
            <a:endParaRPr lang="zh-CN" altLang="en-US" dirty="0">
              <a:solidFill>
                <a:srgbClr val="000000"/>
              </a:solidFill>
              <a:latin typeface="微软雅黑" panose="020B0503020204020204" pitchFamily="34" charset="-122"/>
              <a:ea typeface="微软雅黑" panose="020B0503020204020204" pitchFamily="34" charset="-122"/>
            </a:endParaRPr>
          </a:p>
        </p:txBody>
      </p:sp>
      <p:grpSp>
        <p:nvGrpSpPr>
          <p:cNvPr id="20" name="Group 18"/>
          <p:cNvGrpSpPr/>
          <p:nvPr/>
        </p:nvGrpSpPr>
        <p:grpSpPr bwMode="auto">
          <a:xfrm>
            <a:off x="1188579" y="1995231"/>
            <a:ext cx="1522413" cy="4114800"/>
            <a:chOff x="384" y="1152"/>
            <a:chExt cx="959" cy="2592"/>
          </a:xfrm>
        </p:grpSpPr>
        <p:grpSp>
          <p:nvGrpSpPr>
            <p:cNvPr id="21" name="Group 19"/>
            <p:cNvGrpSpPr/>
            <p:nvPr/>
          </p:nvGrpSpPr>
          <p:grpSpPr bwMode="auto">
            <a:xfrm>
              <a:off x="384" y="1152"/>
              <a:ext cx="959" cy="2592"/>
              <a:chOff x="384" y="1152"/>
              <a:chExt cx="959" cy="2592"/>
            </a:xfrm>
          </p:grpSpPr>
          <p:sp>
            <p:nvSpPr>
              <p:cNvPr id="23" name="AutoShape 20"/>
              <p:cNvSpPr>
                <a:spLocks noChangeArrowheads="1"/>
              </p:cNvSpPr>
              <p:nvPr/>
            </p:nvSpPr>
            <p:spPr bwMode="auto">
              <a:xfrm>
                <a:off x="384" y="1152"/>
                <a:ext cx="192" cy="2592"/>
              </a:xfrm>
              <a:prstGeom prst="upDownArrow">
                <a:avLst>
                  <a:gd name="adj1" fmla="val 37500"/>
                  <a:gd name="adj2" fmla="val 146563"/>
                </a:avLst>
              </a:prstGeom>
              <a:solidFill>
                <a:srgbClr val="99CC00"/>
              </a:solidFill>
              <a:ln w="9525">
                <a:noFill/>
                <a:miter lim="800000"/>
              </a:ln>
            </p:spPr>
            <p:txBody>
              <a:bodyPr vert="eaVert"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4" name="AutoShape 21"/>
              <p:cNvSpPr>
                <a:spLocks noChangeArrowheads="1"/>
              </p:cNvSpPr>
              <p:nvPr/>
            </p:nvSpPr>
            <p:spPr bwMode="auto">
              <a:xfrm>
                <a:off x="480" y="1680"/>
                <a:ext cx="720" cy="96"/>
              </a:xfrm>
              <a:prstGeom prst="leftRightArrow">
                <a:avLst>
                  <a:gd name="adj1" fmla="val 50000"/>
                  <a:gd name="adj2" fmla="val 150000"/>
                </a:avLst>
              </a:prstGeom>
              <a:solidFill>
                <a:srgbClr val="99CC00"/>
              </a:solidFill>
              <a:ln w="9525">
                <a:noFill/>
                <a:miter lim="800000"/>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5" name="AutoShape 22"/>
              <p:cNvSpPr>
                <a:spLocks noChangeArrowheads="1"/>
              </p:cNvSpPr>
              <p:nvPr/>
            </p:nvSpPr>
            <p:spPr bwMode="auto">
              <a:xfrm>
                <a:off x="527" y="2376"/>
                <a:ext cx="816" cy="96"/>
              </a:xfrm>
              <a:prstGeom prst="leftRightArrow">
                <a:avLst>
                  <a:gd name="adj1" fmla="val 50000"/>
                  <a:gd name="adj2" fmla="val 180000"/>
                </a:avLst>
              </a:prstGeom>
              <a:solidFill>
                <a:srgbClr val="99CC00"/>
              </a:solidFill>
              <a:ln w="9525">
                <a:noFill/>
                <a:miter lim="800000"/>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6" name="AutoShape 23"/>
              <p:cNvSpPr>
                <a:spLocks noChangeArrowheads="1"/>
              </p:cNvSpPr>
              <p:nvPr/>
            </p:nvSpPr>
            <p:spPr bwMode="auto">
              <a:xfrm>
                <a:off x="527" y="3144"/>
                <a:ext cx="816" cy="96"/>
              </a:xfrm>
              <a:prstGeom prst="leftRightArrow">
                <a:avLst>
                  <a:gd name="adj1" fmla="val 50000"/>
                  <a:gd name="adj2" fmla="val 170000"/>
                </a:avLst>
              </a:prstGeom>
              <a:solidFill>
                <a:srgbClr val="99CC00"/>
              </a:solidFill>
              <a:ln w="9525">
                <a:noFill/>
                <a:miter lim="800000"/>
              </a:ln>
            </p:spPr>
            <p:txBody>
              <a:bodyPr wrap="none" anchor="ctr"/>
              <a:lstStyle/>
              <a:p>
                <a:pPr algn="r" fontAlgn="base">
                  <a:spcBef>
                    <a:spcPct val="0"/>
                  </a:spcBef>
                  <a:spcAft>
                    <a:spcPct val="0"/>
                  </a:spcAft>
                </a:pPr>
                <a:endParaRPr lang="zh-CN" altLang="en-US" i="1" dirty="0">
                  <a:solidFill>
                    <a:srgbClr val="000000"/>
                  </a:solidFill>
                  <a:latin typeface="微软雅黑" panose="020B0503020204020204" pitchFamily="34" charset="-122"/>
                  <a:ea typeface="微软雅黑" panose="020B0503020204020204" pitchFamily="34" charset="-122"/>
                </a:endParaRPr>
              </a:p>
            </p:txBody>
          </p:sp>
        </p:grpSp>
        <p:sp>
          <p:nvSpPr>
            <p:cNvPr id="22" name="Text Box 24"/>
            <p:cNvSpPr txBox="1">
              <a:spLocks noChangeArrowheads="1"/>
            </p:cNvSpPr>
            <p:nvPr/>
          </p:nvSpPr>
          <p:spPr bwMode="auto">
            <a:xfrm>
              <a:off x="528" y="1440"/>
              <a:ext cx="480" cy="231"/>
            </a:xfrm>
            <a:prstGeom prst="rect">
              <a:avLst/>
            </a:prstGeom>
            <a:noFill/>
            <a:ln w="9525">
              <a:noFill/>
              <a:miter lim="800000"/>
            </a:ln>
          </p:spPr>
          <p:txBody>
            <a:bodyPr>
              <a:spAutoFit/>
            </a:bodyPr>
            <a:lstStyle/>
            <a:p>
              <a:pPr fontAlgn="base">
                <a:spcBef>
                  <a:spcPct val="50000"/>
                </a:spcBef>
                <a:spcAft>
                  <a:spcPct val="0"/>
                </a:spcAft>
              </a:pPr>
              <a:r>
                <a:rPr lang="en-US" altLang="zh-CN" dirty="0">
                  <a:solidFill>
                    <a:srgbClr val="000000"/>
                  </a:solidFill>
                  <a:latin typeface="微软雅黑" panose="020B0503020204020204" pitchFamily="34" charset="-122"/>
                  <a:ea typeface="微软雅黑" panose="020B0503020204020204" pitchFamily="34" charset="-122"/>
                </a:rPr>
                <a:t>BUS</a:t>
              </a:r>
              <a:endParaRPr lang="en-US" altLang="zh-CN"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 calcmode="lin" valueType="num">
                                      <p:cBhvr additive="base">
                                        <p:cTn id="3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 calcmode="lin" valueType="num">
                                      <p:cBhvr additive="base">
                                        <p:cTn id="5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 calcmode="lin" valueType="num">
                                      <p:cBhvr additive="base">
                                        <p:cTn id="6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animBg="1"/>
      <p:bldP spid="19"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zh-CN" altLang="en-US" dirty="0"/>
              <a:t>硬件：对数字操作的机器系统</a:t>
            </a:r>
            <a:endParaRPr lang="zh-CN" altLang="en-US" dirty="0"/>
          </a:p>
        </p:txBody>
      </p:sp>
      <p:sp>
        <p:nvSpPr>
          <p:cNvPr id="115716" name="Rectangle 3"/>
          <p:cNvSpPr>
            <a:spLocks noGrp="1" noChangeArrowheads="1"/>
          </p:cNvSpPr>
          <p:nvPr>
            <p:ph idx="1"/>
          </p:nvPr>
        </p:nvSpPr>
        <p:spPr>
          <a:xfrm>
            <a:off x="487822" y="942764"/>
            <a:ext cx="11214321" cy="5637024"/>
          </a:xfrm>
        </p:spPr>
        <p:txBody>
          <a:bodyPr/>
          <a:lstStyle/>
          <a:p>
            <a:pPr eaLnBrk="1" hangingPunct="1">
              <a:lnSpc>
                <a:spcPct val="130000"/>
              </a:lnSpc>
            </a:pPr>
            <a:r>
              <a:rPr lang="zh-CN" altLang="en-US" dirty="0"/>
              <a:t>数字硬件：</a:t>
            </a:r>
            <a:endParaRPr lang="zh-CN" altLang="en-US" dirty="0"/>
          </a:p>
          <a:p>
            <a:pPr eaLnBrk="1" hangingPunct="1">
              <a:lnSpc>
                <a:spcPct val="130000"/>
              </a:lnSpc>
              <a:buFont typeface="Wingdings" panose="05000000000000000000" pitchFamily="2" charset="2"/>
              <a:buNone/>
            </a:pPr>
            <a:r>
              <a:rPr lang="zh-CN" altLang="en-US" dirty="0"/>
              <a:t>         </a:t>
            </a:r>
            <a:r>
              <a:rPr lang="zh-CN" altLang="en-US" dirty="0">
                <a:solidFill>
                  <a:srgbClr val="C00000"/>
                </a:solidFill>
              </a:rPr>
              <a:t>对数字进行处理、传输、和存储的硬件</a:t>
            </a:r>
            <a:endParaRPr lang="zh-CN" altLang="en-US" dirty="0">
              <a:solidFill>
                <a:srgbClr val="C00000"/>
              </a:solidFill>
            </a:endParaRPr>
          </a:p>
          <a:p>
            <a:pPr eaLnBrk="1" hangingPunct="1">
              <a:lnSpc>
                <a:spcPct val="130000"/>
              </a:lnSpc>
            </a:pPr>
            <a:r>
              <a:rPr lang="zh-CN" altLang="en-US" dirty="0"/>
              <a:t>转换硬件：</a:t>
            </a:r>
            <a:endParaRPr lang="zh-CN" altLang="en-US" dirty="0"/>
          </a:p>
          <a:p>
            <a:pPr eaLnBrk="1" hangingPunct="1">
              <a:lnSpc>
                <a:spcPct val="130000"/>
              </a:lnSpc>
              <a:buFont typeface="Wingdings" panose="05000000000000000000" pitchFamily="2" charset="2"/>
              <a:buNone/>
            </a:pPr>
            <a:r>
              <a:rPr lang="zh-CN" altLang="en-US" dirty="0">
                <a:solidFill>
                  <a:srgbClr val="C00000"/>
                </a:solidFill>
              </a:rPr>
              <a:t>         将各种形式的信息转换为数字信息，或者将数字信息转换为各种形式的硬件（图像、声音、文字输入输出设备，目前通用计算机重要的设备是显示器）</a:t>
            </a:r>
            <a:endParaRPr lang="zh-CN" altLang="en-US" dirty="0">
              <a:solidFill>
                <a:srgbClr val="C0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pPr eaLnBrk="1" hangingPunct="1"/>
            <a:r>
              <a:rPr lang="zh-CN" altLang="en-US"/>
              <a:t>计算机软件系统</a:t>
            </a:r>
            <a:endParaRPr lang="zh-CN" altLang="en-US"/>
          </a:p>
        </p:txBody>
      </p:sp>
      <p:sp>
        <p:nvSpPr>
          <p:cNvPr id="118788" name="Rectangle 3"/>
          <p:cNvSpPr>
            <a:spLocks noGrp="1" noChangeArrowheads="1"/>
          </p:cNvSpPr>
          <p:nvPr>
            <p:ph idx="1"/>
          </p:nvPr>
        </p:nvSpPr>
        <p:spPr/>
        <p:txBody>
          <a:bodyPr>
            <a:normAutofit/>
          </a:bodyPr>
          <a:lstStyle/>
          <a:p>
            <a:pPr eaLnBrk="1" hangingPunct="1">
              <a:lnSpc>
                <a:spcPct val="130000"/>
              </a:lnSpc>
            </a:pPr>
            <a:r>
              <a:rPr lang="zh-CN" altLang="en-US" dirty="0"/>
              <a:t>计算机硬件是载体，软件是灵魂。</a:t>
            </a:r>
            <a:endParaRPr lang="en-US" altLang="zh-CN" dirty="0"/>
          </a:p>
          <a:p>
            <a:pPr lvl="1">
              <a:lnSpc>
                <a:spcPct val="130000"/>
              </a:lnSpc>
            </a:pPr>
            <a:r>
              <a:rPr lang="zh-CN" altLang="en-US" dirty="0">
                <a:sym typeface="Arial" panose="020B0604020202020204" pitchFamily="34" charset="0"/>
              </a:rPr>
              <a:t>互相依存：计算机系统必须配备完善的软件系统，软件应充分发挥硬件的功能</a:t>
            </a:r>
            <a:endParaRPr lang="en-US" altLang="zh-CN" dirty="0">
              <a:sym typeface="Arial" panose="020B0604020202020204" pitchFamily="34" charset="0"/>
            </a:endParaRPr>
          </a:p>
          <a:p>
            <a:pPr lvl="1">
              <a:lnSpc>
                <a:spcPct val="130000"/>
              </a:lnSpc>
            </a:pPr>
            <a:r>
              <a:rPr lang="zh-CN" altLang="en-US" dirty="0"/>
              <a:t>逻辑等效性：某些功能既可由硬件实现，也可由软件来实现</a:t>
            </a:r>
            <a:endParaRPr lang="en-US" altLang="zh-CN" dirty="0"/>
          </a:p>
          <a:p>
            <a:pPr lvl="1">
              <a:lnSpc>
                <a:spcPct val="130000"/>
              </a:lnSpc>
            </a:pPr>
            <a:r>
              <a:rPr lang="zh-CN" altLang="en-US" dirty="0"/>
              <a:t>协同发展：软件随硬件技术的迅速发展而发展，而软件的不断发展善又促进硬件更新</a:t>
            </a:r>
            <a:endParaRPr lang="zh-CN" altLang="en-US" dirty="0"/>
          </a:p>
          <a:p>
            <a:pPr>
              <a:lnSpc>
                <a:spcPct val="130000"/>
              </a:lnSpc>
            </a:pPr>
            <a:r>
              <a:rPr lang="zh-CN" altLang="en-US" dirty="0"/>
              <a:t>软件：一切程序的集合，可运行的思想和内容的数字化</a:t>
            </a:r>
            <a:endParaRPr lang="zh-CN" altLang="en-US" dirty="0"/>
          </a:p>
          <a:p>
            <a:pPr lvl="1">
              <a:lnSpc>
                <a:spcPct val="130000"/>
              </a:lnSpc>
            </a:pPr>
            <a:r>
              <a:rPr lang="zh-CN" altLang="en-US" dirty="0"/>
              <a:t>变现形式：程序和数据 </a:t>
            </a:r>
            <a:endParaRPr lang="en-US" altLang="zh-CN" dirty="0"/>
          </a:p>
          <a:p>
            <a:pPr lvl="1">
              <a:lnSpc>
                <a:spcPct val="130000"/>
              </a:lnSpc>
            </a:pPr>
            <a:r>
              <a:rPr lang="zh-CN" altLang="en-US" dirty="0"/>
              <a:t>系统软件、应用软件</a:t>
            </a:r>
            <a:endParaRPr lang="en-US" altLang="zh-CN" dirty="0"/>
          </a:p>
          <a:p>
            <a:pPr>
              <a:lnSpc>
                <a:spcPct val="130000"/>
              </a:lnSpc>
            </a:pPr>
            <a:r>
              <a:rPr lang="zh-CN" altLang="en-US" dirty="0"/>
              <a:t>固件（</a:t>
            </a:r>
            <a:r>
              <a:rPr lang="en-US" altLang="zh-CN" dirty="0"/>
              <a:t>Firmware</a:t>
            </a:r>
            <a:r>
              <a:rPr lang="zh-CN" altLang="en-US" dirty="0"/>
              <a:t>）</a:t>
            </a:r>
            <a:endParaRPr lang="en-US" altLang="zh-CN" dirty="0"/>
          </a:p>
          <a:p>
            <a:pPr lvl="1">
              <a:lnSpc>
                <a:spcPct val="130000"/>
              </a:lnSpc>
            </a:pPr>
            <a:r>
              <a:rPr lang="zh-CN" altLang="en-US" dirty="0"/>
              <a:t>具有软件功能，具有硬件形态的部件</a:t>
            </a:r>
            <a:endParaRPr lang="en-US" altLang="zh-CN" dirty="0"/>
          </a:p>
          <a:p>
            <a:pPr algn="r">
              <a:lnSpc>
                <a:spcPct val="130000"/>
              </a:lnSpc>
            </a:pPr>
            <a:endPar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30000"/>
              </a:lnSpc>
            </a:pPr>
            <a:endParaRPr lang="zh-CN" altLang="en-US" dirty="0">
              <a:solidFill>
                <a:schemeClr val="tx1">
                  <a:lumMod val="75000"/>
                  <a:lumOff val="25000"/>
                </a:schemeClr>
              </a:solidFill>
              <a:sym typeface="Arial" panose="020B0604020202020204" pitchFamily="34" charset="0"/>
            </a:endParaRPr>
          </a:p>
          <a:p>
            <a:pPr lvl="1">
              <a:lnSpc>
                <a:spcPct val="130000"/>
              </a:lnSpc>
            </a:pPr>
            <a:endParaRPr lang="en-US" altLang="zh-CN" dirty="0"/>
          </a:p>
          <a:p>
            <a:pPr eaLnBrk="1" hangingPunct="1"/>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1621</a:t>
            </a:r>
            <a:r>
              <a:rPr lang="zh-CN" altLang="en-US" dirty="0"/>
              <a:t>年冈特计算尺</a:t>
            </a:r>
            <a:endParaRPr lang="zh-CN" altLang="en-US" dirty="0"/>
          </a:p>
        </p:txBody>
      </p:sp>
      <p:sp>
        <p:nvSpPr>
          <p:cNvPr id="3" name="内容占位符 2"/>
          <p:cNvSpPr>
            <a:spLocks noGrp="1"/>
          </p:cNvSpPr>
          <p:nvPr>
            <p:ph idx="1"/>
          </p:nvPr>
        </p:nvSpPr>
        <p:spPr>
          <a:xfrm>
            <a:off x="4226820" y="3744626"/>
            <a:ext cx="7235078" cy="3102841"/>
          </a:xfrm>
        </p:spPr>
        <p:txBody>
          <a:bodyPr>
            <a:normAutofit/>
          </a:bodyPr>
          <a:lstStyle/>
          <a:p>
            <a:r>
              <a:rPr lang="zh-CN" altLang="en-US" sz="2400" dirty="0"/>
              <a:t>在发明计算机之前，计算尺是科学研究、工程设计和生产实践中使用最广泛、应用最便捷、最有价值的计算工具。</a:t>
            </a:r>
            <a:endParaRPr lang="zh-CN" altLang="en-US" sz="2400" dirty="0"/>
          </a:p>
          <a:p>
            <a:r>
              <a:rPr lang="zh-CN" altLang="en-US" sz="2400" dirty="0"/>
              <a:t>在三百余年的辉煌历史时间内，计算尺为人类进步、世界文明作出了无法估量的伟大贡献。</a:t>
            </a:r>
            <a:endParaRPr lang="zh-CN" altLang="en-US" sz="2400" dirty="0"/>
          </a:p>
          <a:p>
            <a:endParaRPr lang="zh-CN" altLang="en-US" sz="2400" dirty="0"/>
          </a:p>
        </p:txBody>
      </p:sp>
      <p:pic>
        <p:nvPicPr>
          <p:cNvPr id="4" name="Picture 5" descr="faber%201-98m-z">
            <a:hlinkClick r:id="rId1" tooltip="点击放大浏览"/>
          </p:cNvPr>
          <p:cNvPicPr>
            <a:picLocks noChangeAspect="1" noChangeArrowheads="1"/>
          </p:cNvPicPr>
          <p:nvPr/>
        </p:nvPicPr>
        <p:blipFill>
          <a:blip r:embed="rId2" cstate="print"/>
          <a:srcRect/>
          <a:stretch>
            <a:fillRect/>
          </a:stretch>
        </p:blipFill>
        <p:spPr>
          <a:xfrm>
            <a:off x="815953" y="1300657"/>
            <a:ext cx="10560093" cy="1878478"/>
          </a:xfrm>
          <a:prstGeom prst="rect">
            <a:avLst/>
          </a:prstGeom>
        </p:spPr>
      </p:pic>
      <p:pic>
        <p:nvPicPr>
          <p:cNvPr id="5" name="Picture 4" descr="sliderule1"/>
          <p:cNvPicPr>
            <a:picLocks noChangeAspect="1" noChangeArrowheads="1"/>
          </p:cNvPicPr>
          <p:nvPr/>
        </p:nvPicPr>
        <p:blipFill>
          <a:blip r:embed="rId3" cstate="print"/>
          <a:srcRect/>
          <a:stretch>
            <a:fillRect/>
          </a:stretch>
        </p:blipFill>
        <p:spPr bwMode="auto">
          <a:xfrm>
            <a:off x="815953" y="3429000"/>
            <a:ext cx="2646903" cy="2697071"/>
          </a:xfrm>
          <a:prstGeom prst="rect">
            <a:avLst/>
          </a:prstGeom>
          <a:noFill/>
          <a:ln w="25400">
            <a:solidFill>
              <a:srgbClr val="FF6600"/>
            </a:solid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a:effectLst>
                  <a:outerShdw blurRad="38100" dist="38100" dir="2700000" algn="tl">
                    <a:srgbClr val="C0C0C0"/>
                  </a:outerShdw>
                </a:effectLst>
              </a:rPr>
              <a:t>计算机发展应用</a:t>
            </a:r>
            <a:endParaRPr lang="zh-CN" altLang="en-US" dirty="0">
              <a:effectLst>
                <a:outerShdw blurRad="38100" dist="38100" dir="2700000" algn="tl">
                  <a:srgbClr val="C0C0C0"/>
                </a:outerShdw>
              </a:effectLst>
            </a:endParaRPr>
          </a:p>
          <a:p>
            <a:pPr eaLnBrk="1" hangingPunct="1">
              <a:defRPr/>
            </a:pPr>
            <a:r>
              <a:rPr lang="zh-CN" altLang="en-US" dirty="0">
                <a:effectLst>
                  <a:outerShdw blurRad="38100" dist="38100" dir="2700000" algn="tl">
                    <a:srgbClr val="C0C0C0"/>
                  </a:outerShdw>
                </a:effectLst>
              </a:rPr>
              <a:t>计算机系统组成</a:t>
            </a:r>
            <a:endParaRPr lang="zh-CN" altLang="en-US" dirty="0">
              <a:effectLst>
                <a:outerShdw blurRad="38100" dist="38100" dir="2700000" algn="tl">
                  <a:srgbClr val="C0C0C0"/>
                </a:outerShdw>
              </a:effectLst>
            </a:endParaRPr>
          </a:p>
          <a:p>
            <a:pPr eaLnBrk="1" hangingPunct="1">
              <a:defRPr/>
            </a:pPr>
            <a:r>
              <a:rPr lang="zh-CN" altLang="en-US" dirty="0">
                <a:solidFill>
                  <a:srgbClr val="C00000"/>
                </a:solidFill>
                <a:effectLst>
                  <a:outerShdw blurRad="38100" dist="38100" dir="2700000" algn="tl">
                    <a:srgbClr val="C0C0C0"/>
                  </a:outerShdw>
                </a:effectLst>
              </a:rPr>
              <a:t>计算机系统层次结构</a:t>
            </a:r>
            <a:endParaRPr lang="en-US" altLang="zh-CN" dirty="0">
              <a:solidFill>
                <a:srgbClr val="C00000"/>
              </a:solidFill>
              <a:effectLst>
                <a:outerShdw blurRad="38100" dist="38100" dir="2700000" algn="tl">
                  <a:srgbClr val="C0C0C0"/>
                </a:outerShdw>
              </a:effectLst>
            </a:endParaRPr>
          </a:p>
          <a:p>
            <a:pPr>
              <a:defRPr/>
            </a:pPr>
            <a:r>
              <a:rPr lang="zh-CN" altLang="en-US" dirty="0">
                <a:effectLst>
                  <a:outerShdw blurRad="38100" dist="38100" dir="2700000" algn="tl">
                    <a:srgbClr val="C0C0C0"/>
                  </a:outerShdw>
                </a:effectLst>
              </a:rPr>
              <a:t>计算机系统性能评价</a:t>
            </a:r>
            <a:endParaRPr lang="zh-CN" altLang="en-US" dirty="0">
              <a:effectLst>
                <a:outerShdw blurRad="38100" dist="38100" dir="2700000" algn="tl">
                  <a:srgbClr val="C0C0C0"/>
                </a:outerShdw>
              </a:effectLst>
            </a:endParaRP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stretch>
            <a:fillRect/>
          </a:stretch>
        </p:blipFill>
        <p:spPr>
          <a:xfrm>
            <a:off x="261937" y="200024"/>
            <a:ext cx="11464595" cy="62198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a:effectLst>
                  <a:outerShdw blurRad="38100" dist="38100" dir="2700000" algn="tl">
                    <a:srgbClr val="C0C0C0"/>
                  </a:outerShdw>
                </a:effectLst>
              </a:rPr>
              <a:t>计算机发展应用</a:t>
            </a:r>
            <a:endParaRPr lang="zh-CN" altLang="en-US" dirty="0">
              <a:effectLst>
                <a:outerShdw blurRad="38100" dist="38100" dir="2700000" algn="tl">
                  <a:srgbClr val="C0C0C0"/>
                </a:outerShdw>
              </a:effectLst>
            </a:endParaRPr>
          </a:p>
          <a:p>
            <a:pPr eaLnBrk="1" hangingPunct="1">
              <a:defRPr/>
            </a:pPr>
            <a:r>
              <a:rPr lang="zh-CN" altLang="en-US" dirty="0">
                <a:effectLst>
                  <a:outerShdw blurRad="38100" dist="38100" dir="2700000" algn="tl">
                    <a:srgbClr val="C0C0C0"/>
                  </a:outerShdw>
                </a:effectLst>
              </a:rPr>
              <a:t>计算机系统组成</a:t>
            </a:r>
            <a:endParaRPr lang="zh-CN" altLang="en-US" dirty="0">
              <a:effectLst>
                <a:outerShdw blurRad="38100" dist="38100" dir="2700000" algn="tl">
                  <a:srgbClr val="C0C0C0"/>
                </a:outerShdw>
              </a:effectLst>
            </a:endParaRPr>
          </a:p>
          <a:p>
            <a:pPr eaLnBrk="1" hangingPunct="1">
              <a:defRPr/>
            </a:pPr>
            <a:r>
              <a:rPr lang="zh-CN" altLang="en-US" dirty="0">
                <a:effectLst>
                  <a:outerShdw blurRad="38100" dist="38100" dir="2700000" algn="tl">
                    <a:srgbClr val="C0C0C0"/>
                  </a:outerShdw>
                </a:effectLst>
              </a:rPr>
              <a:t>计算机系统层次结构</a:t>
            </a:r>
            <a:endParaRPr lang="en-US" altLang="zh-CN" dirty="0">
              <a:effectLst>
                <a:outerShdw blurRad="38100" dist="38100" dir="2700000" algn="tl">
                  <a:srgbClr val="C0C0C0"/>
                </a:outerShdw>
              </a:effectLst>
            </a:endParaRPr>
          </a:p>
          <a:p>
            <a:pPr eaLnBrk="1" hangingPunct="1">
              <a:defRPr/>
            </a:pPr>
            <a:r>
              <a:rPr lang="zh-CN" altLang="en-US" dirty="0">
                <a:solidFill>
                  <a:srgbClr val="C00000"/>
                </a:solidFill>
                <a:effectLst>
                  <a:outerShdw blurRad="38100" dist="38100" dir="2700000" algn="tl">
                    <a:srgbClr val="C0C0C0"/>
                  </a:outerShdw>
                </a:effectLst>
              </a:rPr>
              <a:t>计算机系统性能评价</a:t>
            </a:r>
            <a:endParaRPr lang="zh-CN" altLang="en-US" dirty="0">
              <a:solidFill>
                <a:srgbClr val="C00000"/>
              </a:solidFill>
              <a:effectLst>
                <a:outerShdw blurRad="38100" dist="38100" dir="2700000" algn="tl">
                  <a:srgbClr val="C0C0C0"/>
                </a:outerShdw>
              </a:effectLst>
            </a:endParaRP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a:t>计算机系统的性能评价</a:t>
            </a:r>
            <a:endParaRPr lang="zh-CN" altLang="en-US"/>
          </a:p>
        </p:txBody>
      </p:sp>
      <p:sp>
        <p:nvSpPr>
          <p:cNvPr id="132099" name="内容占位符 2"/>
          <p:cNvSpPr>
            <a:spLocks noGrp="1"/>
          </p:cNvSpPr>
          <p:nvPr>
            <p:ph idx="1"/>
          </p:nvPr>
        </p:nvSpPr>
        <p:spPr/>
        <p:txBody>
          <a:bodyPr/>
          <a:lstStyle/>
          <a:p>
            <a:pPr>
              <a:lnSpc>
                <a:spcPct val="150000"/>
              </a:lnSpc>
            </a:pPr>
            <a:r>
              <a:rPr lang="zh-CN" altLang="en-US" b="1" dirty="0"/>
              <a:t>非时间指标</a:t>
            </a:r>
            <a:endParaRPr lang="en-US" altLang="zh-CN" b="1" dirty="0"/>
          </a:p>
          <a:p>
            <a:pPr lvl="1">
              <a:lnSpc>
                <a:spcPct val="150000"/>
              </a:lnSpc>
            </a:pPr>
            <a:r>
              <a:rPr lang="zh-CN" altLang="en-US" dirty="0"/>
              <a:t>机器字长</a:t>
            </a:r>
            <a:endParaRPr lang="en-US" altLang="zh-CN" dirty="0"/>
          </a:p>
          <a:p>
            <a:pPr lvl="1">
              <a:lnSpc>
                <a:spcPct val="150000"/>
              </a:lnSpc>
            </a:pPr>
            <a:r>
              <a:rPr lang="zh-CN" altLang="en-US" dirty="0"/>
              <a:t>总线宽度</a:t>
            </a:r>
            <a:endParaRPr lang="en-US" altLang="zh-CN" dirty="0"/>
          </a:p>
          <a:p>
            <a:pPr lvl="1">
              <a:lnSpc>
                <a:spcPct val="150000"/>
              </a:lnSpc>
            </a:pPr>
            <a:r>
              <a:rPr lang="zh-CN" altLang="en-US" dirty="0"/>
              <a:t>主存容量、存储带宽</a:t>
            </a:r>
            <a:endParaRPr lang="en-US" altLang="zh-CN" dirty="0"/>
          </a:p>
          <a:p>
            <a:pPr lvl="1">
              <a:lnSpc>
                <a:spcPct val="150000"/>
              </a:lnSpc>
            </a:pPr>
            <a:r>
              <a:rPr lang="en-US" altLang="zh-CN" dirty="0"/>
              <a:t>CPU</a:t>
            </a:r>
            <a:r>
              <a:rPr lang="zh-CN" altLang="en-US" dirty="0"/>
              <a:t>内核数</a:t>
            </a:r>
            <a:endParaRPr lang="en-US" altLang="zh-CN" dirty="0"/>
          </a:p>
          <a:p>
            <a:pPr>
              <a:lnSpc>
                <a:spcPct val="150000"/>
              </a:lnSpc>
            </a:pPr>
            <a:r>
              <a:rPr lang="zh-CN" altLang="en-US" b="1" dirty="0"/>
              <a:t>时间指标</a:t>
            </a:r>
            <a:endParaRPr lang="en-US" altLang="zh-CN" b="1" dirty="0"/>
          </a:p>
          <a:p>
            <a:pPr lvl="1">
              <a:lnSpc>
                <a:spcPct val="150000"/>
              </a:lnSpc>
            </a:pPr>
            <a:r>
              <a:rPr lang="zh-CN" altLang="en-US" dirty="0"/>
              <a:t>主频、周期、外频、倍频</a:t>
            </a:r>
            <a:endParaRPr lang="en-US" altLang="zh-CN" dirty="0"/>
          </a:p>
          <a:p>
            <a:pPr lvl="1">
              <a:lnSpc>
                <a:spcPct val="150000"/>
              </a:lnSpc>
            </a:pPr>
            <a:r>
              <a:rPr lang="en-US" altLang="zh-CN" dirty="0"/>
              <a:t>CPI</a:t>
            </a:r>
            <a:r>
              <a:rPr lang="zh-CN" altLang="en-US" dirty="0"/>
              <a:t>、</a:t>
            </a:r>
            <a:r>
              <a:rPr lang="en-US" altLang="zh-CN" dirty="0"/>
              <a:t>IPC</a:t>
            </a:r>
            <a:endParaRPr lang="en-US" altLang="zh-CN" dirty="0"/>
          </a:p>
          <a:p>
            <a:pPr lvl="1">
              <a:lnSpc>
                <a:spcPct val="150000"/>
              </a:lnSpc>
            </a:pPr>
            <a:r>
              <a:rPr lang="en-US" altLang="zh-CN" dirty="0"/>
              <a:t>MIPS</a:t>
            </a:r>
            <a:r>
              <a:rPr lang="zh-CN" altLang="en-US" dirty="0"/>
              <a:t>、</a:t>
            </a:r>
            <a:r>
              <a:rPr lang="en-US" altLang="zh-CN" dirty="0"/>
              <a:t>MFLOPS</a:t>
            </a:r>
            <a:endParaRPr lang="en-US" altLang="zh-CN" dirty="0"/>
          </a:p>
          <a:p>
            <a:pPr lvl="1">
              <a:lnSpc>
                <a:spcPct val="150000"/>
              </a:lnSpc>
            </a:pPr>
            <a:r>
              <a:rPr lang="en-US" altLang="zh-CN" dirty="0"/>
              <a:t>CPU</a:t>
            </a:r>
            <a:r>
              <a:rPr lang="zh-CN" altLang="en-US" dirty="0"/>
              <a:t>执行时间</a:t>
            </a:r>
            <a:endParaRPr lang="en-US" altLang="zh-CN" dirty="0"/>
          </a:p>
          <a:p>
            <a:pPr lvl="1">
              <a:lnSpc>
                <a:spcPct val="150000"/>
              </a:lnSpc>
            </a:pPr>
            <a:endParaRPr lang="en-US" altLang="zh-CN" dirty="0"/>
          </a:p>
          <a:p>
            <a:pPr>
              <a:lnSpc>
                <a:spcPct val="150000"/>
              </a:lnSpc>
            </a:pPr>
            <a:endParaRPr lang="en-US" altLang="zh-CN" dirty="0"/>
          </a:p>
          <a:p>
            <a:pPr lvl="1"/>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44238" y="2942791"/>
            <a:ext cx="5560189" cy="313224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a:t>CPU</a:t>
            </a:r>
            <a:r>
              <a:rPr lang="zh-CN" altLang="en-US"/>
              <a:t>时间（时间指标）</a:t>
            </a:r>
            <a:endParaRPr lang="zh-CN" altLang="en-US"/>
          </a:p>
        </p:txBody>
      </p:sp>
      <p:sp>
        <p:nvSpPr>
          <p:cNvPr id="135171" name="内容占位符 2"/>
          <p:cNvSpPr>
            <a:spLocks noGrp="1"/>
          </p:cNvSpPr>
          <p:nvPr>
            <p:ph idx="1"/>
          </p:nvPr>
        </p:nvSpPr>
        <p:spPr/>
        <p:txBody>
          <a:bodyPr>
            <a:normAutofit/>
          </a:bodyPr>
          <a:lstStyle/>
          <a:p>
            <a:pPr>
              <a:lnSpc>
                <a:spcPct val="150000"/>
              </a:lnSpc>
              <a:spcAft>
                <a:spcPct val="30000"/>
              </a:spcAft>
            </a:pPr>
            <a:r>
              <a:rPr lang="zh-CN" altLang="en-US" b="1" dirty="0">
                <a:latin typeface="Segoe UI Black" panose="020B0A02040204020203" pitchFamily="34" charset="0"/>
                <a:ea typeface="Segoe UI Black" panose="020B0A02040204020203" pitchFamily="34" charset="0"/>
                <a:cs typeface="Segoe UI Black" panose="020B0A02040204020203" pitchFamily="34" charset="0"/>
              </a:rPr>
              <a:t>频率，时钟周期，外频，倍频</a:t>
            </a: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CPI</a:t>
            </a:r>
            <a:r>
              <a:rPr lang="en-US" altLang="zh-CN" dirty="0"/>
              <a:t> </a:t>
            </a:r>
            <a:r>
              <a:rPr lang="en-US" altLang="zh-CN" dirty="0">
                <a:sym typeface="Symbol" panose="05050102010706020507" pitchFamily="18" charset="2"/>
              </a:rPr>
              <a:t> (Clock cycles Per Instruction)</a:t>
            </a:r>
            <a:endParaRPr lang="en-US" altLang="zh-CN" dirty="0">
              <a:sym typeface="Symbol" panose="05050102010706020507" pitchFamily="18" charset="2"/>
            </a:endParaRPr>
          </a:p>
          <a:p>
            <a:pPr lvl="1">
              <a:lnSpc>
                <a:spcPct val="150000"/>
              </a:lnSpc>
              <a:spcAft>
                <a:spcPct val="30000"/>
              </a:spcAft>
            </a:pPr>
            <a:r>
              <a:rPr lang="en-US" altLang="zh-CN" dirty="0">
                <a:sym typeface="Symbol" panose="05050102010706020507" pitchFamily="18" charset="2"/>
              </a:rPr>
              <a:t>ADD  MOV  DIV   MUL  </a:t>
            </a:r>
            <a:r>
              <a:rPr lang="zh-CN" altLang="en-US" dirty="0">
                <a:sym typeface="Symbol" panose="05050102010706020507" pitchFamily="18" charset="2"/>
              </a:rPr>
              <a:t>定点</a:t>
            </a:r>
            <a:r>
              <a:rPr lang="en-US" altLang="zh-CN" dirty="0">
                <a:sym typeface="Symbol" panose="05050102010706020507" pitchFamily="18" charset="2"/>
              </a:rPr>
              <a:t>/</a:t>
            </a:r>
            <a:r>
              <a:rPr lang="zh-CN" altLang="en-US" dirty="0">
                <a:sym typeface="Symbol" panose="05050102010706020507" pitchFamily="18" charset="2"/>
              </a:rPr>
              <a:t>浮点指令</a:t>
            </a:r>
            <a:endParaRPr lang="en-US" altLang="zh-CN" dirty="0">
              <a:sym typeface="Symbol" panose="05050102010706020507"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IPC </a:t>
            </a:r>
            <a:r>
              <a:rPr lang="en-US" altLang="zh-CN" dirty="0">
                <a:sym typeface="Symbol" panose="05050102010706020507" pitchFamily="18" charset="2"/>
              </a:rPr>
              <a:t> (Instructions Per Clock cycle)  </a:t>
            </a:r>
            <a:endParaRPr lang="en-US" altLang="zh-CN" dirty="0">
              <a:sym typeface="Symbol" panose="05050102010706020507" pitchFamily="18" charset="2"/>
            </a:endParaRPr>
          </a:p>
          <a:p>
            <a:pPr lvl="1">
              <a:lnSpc>
                <a:spcPct val="150000"/>
              </a:lnSpc>
              <a:spcAft>
                <a:spcPct val="30000"/>
              </a:spcAft>
            </a:pPr>
            <a:r>
              <a:rPr lang="zh-CN" altLang="en-US" dirty="0">
                <a:sym typeface="Symbol" panose="05050102010706020507" pitchFamily="18" charset="2"/>
              </a:rPr>
              <a:t>强调并行</a:t>
            </a:r>
            <a:endParaRPr lang="en-US" altLang="zh-CN" dirty="0">
              <a:sym typeface="Symbol" panose="05050102010706020507"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MIPS / MFLOPS</a:t>
            </a:r>
            <a:endPar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endParaRPr>
          </a:p>
          <a:p>
            <a:pPr>
              <a:spcBef>
                <a:spcPct val="30000"/>
              </a:spcBef>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CPU</a:t>
            </a:r>
            <a:r>
              <a:rPr lang="zh-CN" altLang="en-US" dirty="0">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时间</a:t>
            </a:r>
            <a:endParaRPr lang="en-US" altLang="zh-CN" dirty="0">
              <a:sym typeface="Symbol" panose="05050102010706020507" pitchFamily="18" charset="2"/>
            </a:endParaRPr>
          </a:p>
          <a:p>
            <a:pPr lvl="1">
              <a:lnSpc>
                <a:spcPct val="150000"/>
              </a:lnSpc>
              <a:spcAft>
                <a:spcPct val="30000"/>
              </a:spcAft>
            </a:pPr>
            <a:endParaRPr lang="en-US" altLang="zh-CN" dirty="0">
              <a:sym typeface="Symbol" panose="05050102010706020507" pitchFamily="18" charset="2"/>
            </a:endParaRPr>
          </a:p>
          <a:p>
            <a:pPr lvl="2">
              <a:lnSpc>
                <a:spcPct val="150000"/>
              </a:lnSpc>
              <a:spcAft>
                <a:spcPct val="30000"/>
              </a:spcAft>
            </a:pPr>
            <a:endParaRPr lang="en-US" altLang="zh-CN" dirty="0">
              <a:sym typeface="Symbol" panose="05050102010706020507" pitchFamily="18" charset="2"/>
            </a:endParaRPr>
          </a:p>
          <a:p>
            <a:pPr lvl="1">
              <a:lnSpc>
                <a:spcPct val="150000"/>
              </a:lnSpc>
              <a:spcAft>
                <a:spcPct val="30000"/>
              </a:spcAft>
            </a:pPr>
            <a:endParaRPr lang="en-US" altLang="zh-CN" dirty="0">
              <a:sym typeface="Symbol" panose="05050102010706020507" pitchFamily="18" charset="2"/>
            </a:endParaRPr>
          </a:p>
          <a:p>
            <a:pPr>
              <a:spcBef>
                <a:spcPct val="30000"/>
              </a:spcBef>
              <a:spcAft>
                <a:spcPct val="30000"/>
              </a:spcAft>
            </a:pPr>
            <a:endParaRPr lang="zh-CN" altLang="en-US" sz="2600" dirty="0">
              <a:solidFill>
                <a:srgbClr val="000000"/>
              </a:solidFill>
              <a:latin typeface="Times New Roman" panose="02020603050405020304" pitchFamily="18" charset="0"/>
              <a:sym typeface="Symbol" panose="05050102010706020507" pitchFamily="18" charset="2"/>
            </a:endParaRPr>
          </a:p>
          <a:p>
            <a:endParaRPr lang="zh-CN" altLang="en-US" dirty="0"/>
          </a:p>
        </p:txBody>
      </p:sp>
      <p:pic>
        <p:nvPicPr>
          <p:cNvPr id="5" name="图片 4"/>
          <p:cNvPicPr>
            <a:picLocks noChangeAspect="1"/>
          </p:cNvPicPr>
          <p:nvPr/>
        </p:nvPicPr>
        <p:blipFill>
          <a:blip r:embed="rId1">
            <a:duotone>
              <a:schemeClr val="accent1">
                <a:shade val="45000"/>
                <a:satMod val="135000"/>
              </a:schemeClr>
              <a:prstClr val="white"/>
            </a:duotone>
          </a:blip>
          <a:stretch>
            <a:fillRect/>
          </a:stretch>
        </p:blipFill>
        <p:spPr>
          <a:xfrm>
            <a:off x="9086887" y="3115340"/>
            <a:ext cx="2103480" cy="290268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dirty="0"/>
              <a:t>CPI   </a:t>
            </a:r>
            <a:r>
              <a:rPr lang="en-US" altLang="zh-CN" dirty="0">
                <a:sym typeface="Symbol" panose="05050102010706020507" pitchFamily="18" charset="2"/>
              </a:rPr>
              <a:t>(Clock cycles Per Instruction)</a:t>
            </a:r>
            <a:endParaRPr lang="zh-CN" altLang="en-US" dirty="0"/>
          </a:p>
        </p:txBody>
      </p:sp>
      <p:sp>
        <p:nvSpPr>
          <p:cNvPr id="135171" name="内容占位符 2"/>
          <p:cNvSpPr>
            <a:spLocks noGrp="1"/>
          </p:cNvSpPr>
          <p:nvPr>
            <p:ph idx="1"/>
          </p:nvPr>
        </p:nvSpPr>
        <p:spPr>
          <a:xfrm>
            <a:off x="487822" y="942764"/>
            <a:ext cx="10515599" cy="3802657"/>
          </a:xfrm>
        </p:spPr>
        <p:txBody>
          <a:bodyPr>
            <a:normAutofit/>
          </a:bodyPr>
          <a:lstStyle/>
          <a:p>
            <a:pPr>
              <a:lnSpc>
                <a:spcPct val="130000"/>
              </a:lnSpc>
              <a:spcAft>
                <a:spcPct val="20000"/>
              </a:spcAft>
            </a:pPr>
            <a:r>
              <a:rPr lang="zh-CN" altLang="en-US" dirty="0">
                <a:solidFill>
                  <a:schemeClr val="tx1">
                    <a:lumMod val="75000"/>
                    <a:lumOff val="25000"/>
                  </a:schemeClr>
                </a:solidFill>
                <a:sym typeface="Arial" panose="020B0604020202020204" pitchFamily="34" charset="0"/>
              </a:rPr>
              <a:t>执行一条指令 </a:t>
            </a:r>
            <a:r>
              <a:rPr lang="en-US" altLang="zh-CN" dirty="0">
                <a:solidFill>
                  <a:schemeClr val="tx1">
                    <a:lumMod val="75000"/>
                    <a:lumOff val="25000"/>
                  </a:schemeClr>
                </a:solidFill>
                <a:sym typeface="Arial" panose="020B0604020202020204" pitchFamily="34" charset="0"/>
              </a:rPr>
              <a:t>(</a:t>
            </a:r>
            <a:r>
              <a:rPr lang="zh-CN" altLang="en-US" dirty="0">
                <a:solidFill>
                  <a:schemeClr val="tx1">
                    <a:lumMod val="75000"/>
                    <a:lumOff val="25000"/>
                  </a:schemeClr>
                </a:solidFill>
                <a:sym typeface="Arial" panose="020B0604020202020204" pitchFamily="34" charset="0"/>
              </a:rPr>
              <a:t>平均</a:t>
            </a:r>
            <a:r>
              <a:rPr lang="en-US" altLang="zh-CN" dirty="0">
                <a:solidFill>
                  <a:schemeClr val="tx1">
                    <a:lumMod val="75000"/>
                    <a:lumOff val="25000"/>
                  </a:schemeClr>
                </a:solidFill>
                <a:sym typeface="Arial" panose="020B0604020202020204" pitchFamily="34" charset="0"/>
              </a:rPr>
              <a:t>) </a:t>
            </a:r>
            <a:r>
              <a:rPr lang="zh-CN" altLang="en-US" dirty="0">
                <a:solidFill>
                  <a:schemeClr val="tx1">
                    <a:lumMod val="75000"/>
                    <a:lumOff val="25000"/>
                  </a:schemeClr>
                </a:solidFill>
                <a:sym typeface="Arial" panose="020B0604020202020204" pitchFamily="34" charset="0"/>
              </a:rPr>
              <a:t>需要的时钟周期数</a:t>
            </a:r>
            <a:endParaRPr lang="en-US" altLang="zh-CN" dirty="0">
              <a:solidFill>
                <a:schemeClr val="tx1">
                  <a:lumMod val="75000"/>
                  <a:lumOff val="25000"/>
                </a:schemeClr>
              </a:solidFill>
              <a:sym typeface="Arial" panose="020B0604020202020204" pitchFamily="34" charset="0"/>
            </a:endParaRPr>
          </a:p>
          <a:p>
            <a:pPr lvl="1">
              <a:lnSpc>
                <a:spcPct val="130000"/>
              </a:lnSpc>
              <a:spcAft>
                <a:spcPct val="20000"/>
              </a:spcAft>
            </a:pPr>
            <a:r>
              <a:rPr lang="zh-CN" altLang="en-US" dirty="0"/>
              <a:t>单条指令</a:t>
            </a:r>
            <a:r>
              <a:rPr lang="en-US" altLang="zh-CN" dirty="0"/>
              <a:t>CPI </a:t>
            </a:r>
            <a:endParaRPr lang="en-US" altLang="zh-CN" dirty="0"/>
          </a:p>
          <a:p>
            <a:pPr lvl="1">
              <a:lnSpc>
                <a:spcPct val="130000"/>
              </a:lnSpc>
              <a:spcAft>
                <a:spcPct val="20000"/>
              </a:spcAft>
            </a:pPr>
            <a:r>
              <a:rPr lang="zh-CN" altLang="en-US" dirty="0"/>
              <a:t>一段程序中所有指令的</a:t>
            </a:r>
            <a:r>
              <a:rPr lang="en-US" altLang="zh-CN" dirty="0"/>
              <a:t>CPI</a:t>
            </a:r>
            <a:endParaRPr lang="en-US" altLang="zh-CN" dirty="0"/>
          </a:p>
          <a:p>
            <a:pPr lvl="1">
              <a:lnSpc>
                <a:spcPct val="130000"/>
              </a:lnSpc>
              <a:spcAft>
                <a:spcPct val="20000"/>
              </a:spcAft>
            </a:pPr>
            <a:r>
              <a:rPr lang="zh-CN" altLang="en-US" dirty="0"/>
              <a:t>指令系统</a:t>
            </a:r>
            <a:r>
              <a:rPr lang="en-US" altLang="zh-CN" dirty="0"/>
              <a:t>CPI </a:t>
            </a:r>
            <a:endParaRPr lang="en-US" altLang="zh-CN" dirty="0"/>
          </a:p>
          <a:p>
            <a:pPr>
              <a:lnSpc>
                <a:spcPct val="130000"/>
              </a:lnSpc>
              <a:spcAft>
                <a:spcPct val="20000"/>
              </a:spcAft>
            </a:pPr>
            <a:r>
              <a:rPr lang="en-US" altLang="zh-CN">
                <a:solidFill>
                  <a:srgbClr val="0070C0"/>
                </a:solidFill>
                <a:sym typeface="Symbol" panose="05050102010706020507" pitchFamily="18" charset="2"/>
              </a:rPr>
              <a:t>CPI </a:t>
            </a:r>
            <a:r>
              <a:rPr lang="en-US" altLang="zh-CN" dirty="0">
                <a:solidFill>
                  <a:srgbClr val="0070C0"/>
                </a:solidFill>
                <a:sym typeface="Symbol" panose="05050102010706020507" pitchFamily="18" charset="2"/>
              </a:rPr>
              <a:t>= </a:t>
            </a:r>
            <a:r>
              <a:rPr lang="zh-CN" altLang="en-US" dirty="0">
                <a:solidFill>
                  <a:srgbClr val="0070C0"/>
                </a:solidFill>
                <a:sym typeface="Symbol" panose="05050102010706020507" pitchFamily="18" charset="2"/>
              </a:rPr>
              <a:t>一段程序中所有指令的时钟周期数之和 </a:t>
            </a:r>
            <a:r>
              <a:rPr lang="en-US" altLang="zh-CN" dirty="0">
                <a:solidFill>
                  <a:srgbClr val="0070C0"/>
                </a:solidFill>
                <a:sym typeface="Symbol" panose="05050102010706020507" pitchFamily="18" charset="2"/>
              </a:rPr>
              <a:t>/ </a:t>
            </a:r>
            <a:r>
              <a:rPr lang="zh-CN" altLang="en-US" dirty="0">
                <a:solidFill>
                  <a:srgbClr val="0070C0"/>
                </a:solidFill>
                <a:sym typeface="Symbol" panose="05050102010706020507" pitchFamily="18" charset="2"/>
              </a:rPr>
              <a:t>指令条数       </a:t>
            </a:r>
            <a:r>
              <a:rPr lang="en-US" altLang="zh-CN" sz="2400" dirty="0">
                <a:solidFill>
                  <a:srgbClr val="C00000"/>
                </a:solidFill>
                <a:latin typeface="Times New Roman" panose="02020603050405020304" pitchFamily="18" charset="0"/>
                <a:sym typeface="Symbol" panose="05050102010706020507" pitchFamily="18" charset="2"/>
              </a:rPr>
              <a:t>//</a:t>
            </a:r>
            <a:r>
              <a:rPr lang="zh-CN" altLang="en-US" sz="2400" dirty="0">
                <a:solidFill>
                  <a:srgbClr val="C00000"/>
                </a:solidFill>
                <a:latin typeface="Times New Roman" panose="02020603050405020304" pitchFamily="18" charset="0"/>
                <a:sym typeface="Symbol" panose="05050102010706020507" pitchFamily="18" charset="2"/>
              </a:rPr>
              <a:t>统计</a:t>
            </a:r>
            <a:endParaRPr lang="zh-CN" altLang="en-US" sz="2400" dirty="0">
              <a:solidFill>
                <a:srgbClr val="C00000"/>
              </a:solidFill>
              <a:latin typeface="Times New Roman" panose="02020603050405020304" pitchFamily="18" charset="0"/>
              <a:sym typeface="Symbol" panose="05050102010706020507" pitchFamily="18" charset="2"/>
            </a:endParaRPr>
          </a:p>
          <a:p>
            <a:pPr>
              <a:lnSpc>
                <a:spcPct val="130000"/>
              </a:lnSpc>
              <a:spcAft>
                <a:spcPct val="20000"/>
              </a:spcAft>
              <a:buNone/>
            </a:pPr>
            <a:r>
              <a:rPr lang="zh-CN" altLang="en-US" sz="2400" dirty="0">
                <a:solidFill>
                  <a:srgbClr val="000000"/>
                </a:solidFill>
                <a:latin typeface="Times New Roman" panose="02020603050405020304" pitchFamily="18" charset="0"/>
                <a:sym typeface="Symbol" panose="05050102010706020507" pitchFamily="18" charset="2"/>
              </a:rPr>
              <a:t>           </a:t>
            </a:r>
            <a:r>
              <a:rPr lang="zh-CN" altLang="en-US" dirty="0">
                <a:solidFill>
                  <a:srgbClr val="0070C0"/>
                </a:solidFill>
                <a:sym typeface="Symbol" panose="05050102010706020507" pitchFamily="18" charset="2"/>
              </a:rPr>
              <a:t> </a:t>
            </a:r>
            <a:r>
              <a:rPr lang="en-US" altLang="zh-CN" dirty="0">
                <a:solidFill>
                  <a:srgbClr val="0070C0"/>
                </a:solidFill>
                <a:sym typeface="Symbol" panose="05050102010706020507" pitchFamily="18" charset="2"/>
              </a:rPr>
              <a:t>=  </a:t>
            </a:r>
            <a:r>
              <a:rPr lang="zh-CN" altLang="en-US" dirty="0">
                <a:solidFill>
                  <a:srgbClr val="0070C0"/>
                </a:solidFill>
                <a:latin typeface="Times New Roman" panose="02020603050405020304" pitchFamily="18" charset="0"/>
                <a:sym typeface="Symbol" panose="05050102010706020507" pitchFamily="18" charset="2"/>
              </a:rPr>
              <a:t>程序中各类指令的</a:t>
            </a:r>
            <a:r>
              <a:rPr lang="en-US" altLang="zh-CN" dirty="0">
                <a:solidFill>
                  <a:srgbClr val="0070C0"/>
                </a:solidFill>
                <a:latin typeface="Times New Roman" panose="02020603050405020304" pitchFamily="18" charset="0"/>
                <a:sym typeface="Symbol" panose="05050102010706020507" pitchFamily="18" charset="2"/>
              </a:rPr>
              <a:t>CPI    </a:t>
            </a:r>
            <a:r>
              <a:rPr lang="zh-CN" altLang="en-US" dirty="0">
                <a:solidFill>
                  <a:srgbClr val="0070C0"/>
                </a:solidFill>
                <a:latin typeface="Times New Roman" panose="02020603050405020304" pitchFamily="18" charset="0"/>
                <a:sym typeface="Symbol" panose="05050102010706020507" pitchFamily="18" charset="2"/>
              </a:rPr>
              <a:t>程序中该类指令的比例 </a:t>
            </a:r>
            <a:r>
              <a:rPr lang="zh-CN" altLang="en-US" dirty="0">
                <a:solidFill>
                  <a:srgbClr val="000000"/>
                </a:solidFill>
                <a:latin typeface="Times New Roman" panose="02020603050405020304" pitchFamily="18" charset="0"/>
                <a:sym typeface="Symbol" panose="05050102010706020507" pitchFamily="18" charset="2"/>
              </a:rPr>
              <a:t>          </a:t>
            </a:r>
            <a:r>
              <a:rPr lang="en-US" altLang="zh-CN" sz="2400" dirty="0">
                <a:solidFill>
                  <a:srgbClr val="C00000"/>
                </a:solidFill>
                <a:latin typeface="Times New Roman" panose="02020603050405020304" pitchFamily="18" charset="0"/>
                <a:sym typeface="Symbol" panose="05050102010706020507" pitchFamily="18" charset="2"/>
              </a:rPr>
              <a:t>//</a:t>
            </a:r>
            <a:r>
              <a:rPr lang="zh-CN" altLang="en-US" sz="2400" dirty="0">
                <a:solidFill>
                  <a:srgbClr val="C00000"/>
                </a:solidFill>
                <a:latin typeface="Times New Roman" panose="02020603050405020304" pitchFamily="18" charset="0"/>
                <a:sym typeface="Symbol" panose="05050102010706020507" pitchFamily="18" charset="2"/>
              </a:rPr>
              <a:t>加权</a:t>
            </a:r>
            <a:endParaRPr lang="zh-CN" altLang="en-US" sz="2400" dirty="0">
              <a:solidFill>
                <a:srgbClr val="C00000"/>
              </a:solidFill>
              <a:latin typeface="Times New Roman" panose="02020603050405020304" pitchFamily="18" charset="0"/>
              <a:sym typeface="Symbol" panose="05050102010706020507" pitchFamily="18" charset="2"/>
            </a:endParaRPr>
          </a:p>
          <a:p>
            <a:pPr>
              <a:lnSpc>
                <a:spcPct val="130000"/>
              </a:lnSpc>
              <a:spcAft>
                <a:spcPct val="20000"/>
              </a:spcAft>
              <a:buNone/>
            </a:pPr>
            <a:endParaRPr lang="en-US" altLang="zh-CN" sz="2000" dirty="0">
              <a:solidFill>
                <a:srgbClr val="000000"/>
              </a:solidFill>
              <a:latin typeface="Times New Roman" panose="02020603050405020304" pitchFamily="18" charset="0"/>
              <a:sym typeface="Symbol" panose="05050102010706020507" pitchFamily="18" charset="2"/>
            </a:endParaRPr>
          </a:p>
          <a:p>
            <a:pPr>
              <a:lnSpc>
                <a:spcPct val="130000"/>
              </a:lnSpc>
              <a:spcAft>
                <a:spcPct val="20000"/>
              </a:spcAft>
              <a:buNone/>
            </a:pPr>
            <a:endParaRPr lang="en-US" altLang="zh-CN" dirty="0">
              <a:sym typeface="Symbol" panose="05050102010706020507" pitchFamily="18" charset="2"/>
            </a:endParaRPr>
          </a:p>
          <a:p>
            <a:pPr lvl="2">
              <a:lnSpc>
                <a:spcPct val="150000"/>
              </a:lnSpc>
              <a:spcAft>
                <a:spcPct val="30000"/>
              </a:spcAft>
            </a:pPr>
            <a:endParaRPr lang="en-US" altLang="zh-CN" dirty="0">
              <a:sym typeface="Symbol" panose="05050102010706020507" pitchFamily="18" charset="2"/>
            </a:endParaRPr>
          </a:p>
          <a:p>
            <a:pPr lvl="2">
              <a:lnSpc>
                <a:spcPct val="150000"/>
              </a:lnSpc>
              <a:spcAft>
                <a:spcPct val="30000"/>
              </a:spcAft>
            </a:pPr>
            <a:endParaRPr lang="en-US" altLang="zh-CN" dirty="0">
              <a:sym typeface="Symbol" panose="05050102010706020507" pitchFamily="18" charset="2"/>
            </a:endParaRPr>
          </a:p>
          <a:p>
            <a:pPr lvl="1">
              <a:lnSpc>
                <a:spcPct val="150000"/>
              </a:lnSpc>
              <a:spcAft>
                <a:spcPct val="30000"/>
              </a:spcAft>
            </a:pPr>
            <a:endParaRPr lang="en-US" altLang="zh-CN" dirty="0">
              <a:sym typeface="Symbol" panose="05050102010706020507" pitchFamily="18" charset="2"/>
            </a:endParaRPr>
          </a:p>
          <a:p>
            <a:pPr>
              <a:spcBef>
                <a:spcPct val="30000"/>
              </a:spcBef>
              <a:spcAft>
                <a:spcPct val="30000"/>
              </a:spcAft>
            </a:pPr>
            <a:endParaRPr lang="zh-CN" altLang="en-US" sz="2600" dirty="0">
              <a:solidFill>
                <a:srgbClr val="000000"/>
              </a:solidFill>
              <a:latin typeface="Times New Roman" panose="02020603050405020304" pitchFamily="18" charset="0"/>
              <a:sym typeface="Symbol" panose="05050102010706020507" pitchFamily="18" charset="2"/>
            </a:endParaRPr>
          </a:p>
          <a:p>
            <a:endParaRPr lang="zh-CN" altLang="en-US" dirty="0"/>
          </a:p>
        </p:txBody>
      </p:sp>
      <mc:AlternateContent xmlns:mc="http://schemas.openxmlformats.org/markup-compatibility/2006">
        <mc:Choice xmlns:a14="http://schemas.microsoft.com/office/drawing/2010/main" Requires="a14">
          <p:sp>
            <p:nvSpPr>
              <p:cNvPr id="2" name="矩形 1"/>
              <p:cNvSpPr/>
              <p:nvPr/>
            </p:nvSpPr>
            <p:spPr>
              <a:xfrm>
                <a:off x="487822" y="5082638"/>
                <a:ext cx="2533952" cy="93576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𝐶𝑃𝐼</m:t>
                      </m:r>
                      <m:r>
                        <a:rPr lang="en-US" altLang="zh-CN" sz="3200" i="1">
                          <a:latin typeface="Cambria Math" panose="02040503050406030204" pitchFamily="18" charset="0"/>
                        </a:rPr>
                        <m:t>=</m:t>
                      </m:r>
                      <m:f>
                        <m:fPr>
                          <m:ctrlPr>
                            <a:rPr lang="zh-CN" altLang="zh-CN" sz="3200" i="1">
                              <a:latin typeface="Cambria Math" panose="02040503050406030204" pitchFamily="18" charset="0"/>
                            </a:rPr>
                          </m:ctrlPr>
                        </m:fPr>
                        <m:num>
                          <m:r>
                            <a:rPr lang="en-US" altLang="zh-CN" sz="3200" i="1">
                              <a:latin typeface="Cambria Math" panose="02040503050406030204" pitchFamily="18" charset="0"/>
                            </a:rPr>
                            <m:t>𝑚</m:t>
                          </m:r>
                        </m:num>
                        <m:den>
                          <m:r>
                            <a:rPr lang="en-US" altLang="zh-CN" sz="3200" i="1">
                              <a:latin typeface="Cambria Math" panose="02040503050406030204" pitchFamily="18" charset="0"/>
                            </a:rPr>
                            <m:t>𝐼𝐶</m:t>
                          </m:r>
                        </m:den>
                      </m:f>
                    </m:oMath>
                  </m:oMathPara>
                </a14:m>
                <a:endParaRPr lang="zh-CN" altLang="en-US" sz="3200"/>
              </a:p>
            </p:txBody>
          </p:sp>
        </mc:Choice>
        <mc:Fallback>
          <p:sp>
            <p:nvSpPr>
              <p:cNvPr id="2" name="矩形 1"/>
              <p:cNvSpPr>
                <a:spLocks noRot="1" noChangeAspect="1" noMove="1" noResize="1" noEditPoints="1" noAdjustHandles="1" noChangeArrowheads="1" noChangeShapeType="1" noTextEdit="1"/>
              </p:cNvSpPr>
              <p:nvPr/>
            </p:nvSpPr>
            <p:spPr>
              <a:xfrm>
                <a:off x="487822" y="5082638"/>
                <a:ext cx="2533952" cy="935769"/>
              </a:xfrm>
              <a:prstGeom prst="rect">
                <a:avLst/>
              </a:prstGeom>
              <a:blipFill rotWithShape="1">
                <a:blip r:embed="rId1"/>
                <a:stretch>
                  <a:fillRect l="-6" t="-10" r="18"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3430684" y="4951095"/>
                <a:ext cx="8254247" cy="11988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zh-CN" altLang="en-US" sz="3200" i="1">
                              <a:latin typeface="Cambria Math" panose="02040503050406030204" pitchFamily="18" charset="0"/>
                            </a:rPr>
                          </m:ctrlPr>
                        </m:dPr>
                        <m:e>
                          <m:r>
                            <a:rPr lang="zh-CN" altLang="en-US" sz="3200" i="1">
                              <a:latin typeface="Cambria Math" panose="02040503050406030204" pitchFamily="18" charset="0"/>
                            </a:rPr>
                            <m:t>𝐶𝑃𝐼</m:t>
                          </m:r>
                          <m:r>
                            <a:rPr lang="zh-CN" altLang="en-US" sz="3200" i="0">
                              <a:latin typeface="Cambria Math" panose="02040503050406030204" pitchFamily="18" charset="0"/>
                            </a:rPr>
                            <m:t>=</m:t>
                          </m:r>
                          <m:nary>
                            <m:naryPr>
                              <m:chr m:val="∑"/>
                              <m:grow m:val="on"/>
                              <m:limLoc m:val="subSup"/>
                              <m:ctrlPr>
                                <a:rPr lang="zh-CN" altLang="en-US" sz="3200" i="1">
                                  <a:latin typeface="Cambria Math" panose="02040503050406030204" pitchFamily="18" charset="0"/>
                                </a:rPr>
                              </m:ctrlPr>
                            </m:naryPr>
                            <m:sub>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0">
                                  <a:latin typeface="Cambria Math" panose="02040503050406030204" pitchFamily="18" charset="0"/>
                                </a:rPr>
                                <m:t>1</m:t>
                              </m:r>
                            </m:sub>
                            <m:sup>
                              <m:r>
                                <a:rPr lang="zh-CN" altLang="en-US" sz="3200" i="1">
                                  <a:latin typeface="Cambria Math" panose="02040503050406030204" pitchFamily="18" charset="0"/>
                                </a:rPr>
                                <m:t>𝑛</m:t>
                              </m:r>
                            </m:sup>
                            <m:e>
                              <m:d>
                                <m:dPr>
                                  <m:ctrlPr>
                                    <a:rPr lang="zh-CN" altLang="en-US" sz="3200" i="1">
                                      <a:latin typeface="Cambria Math" panose="02040503050406030204" pitchFamily="18" charset="0"/>
                                    </a:rPr>
                                  </m:ctrlPr>
                                </m:dPr>
                                <m:e>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𝐶𝑃𝐼</m:t>
                                      </m:r>
                                    </m:e>
                                    <m:sub>
                                      <m:r>
                                        <a:rPr lang="zh-CN" altLang="en-US" sz="3200" i="1">
                                          <a:latin typeface="Cambria Math" panose="02040503050406030204" pitchFamily="18" charset="0"/>
                                        </a:rPr>
                                        <m:t>𝑖</m:t>
                                      </m:r>
                                    </m:sub>
                                  </m:sSub>
                                  <m:r>
                                    <a:rPr lang="zh-CN" altLang="en-US" sz="3200" i="0">
                                      <a:latin typeface="Cambria Math" panose="02040503050406030204" pitchFamily="18" charset="0"/>
                                    </a:rPr>
                                    <m:t>×</m:t>
                                  </m:r>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𝑃</m:t>
                                      </m:r>
                                    </m:e>
                                    <m:sub>
                                      <m:r>
                                        <a:rPr lang="zh-CN" altLang="en-US" sz="3200" i="1">
                                          <a:latin typeface="Cambria Math" panose="02040503050406030204" pitchFamily="18" charset="0"/>
                                        </a:rPr>
                                        <m:t>𝑖</m:t>
                                      </m:r>
                                    </m:sub>
                                  </m:sSub>
                                </m:e>
                              </m:d>
                            </m:e>
                          </m:nary>
                          <m:r>
                            <a:rPr lang="zh-CN" altLang="en-US" sz="3200" i="0">
                              <a:latin typeface="Cambria Math" panose="02040503050406030204" pitchFamily="18" charset="0"/>
                            </a:rPr>
                            <m:t>=</m:t>
                          </m:r>
                          <m:nary>
                            <m:naryPr>
                              <m:chr m:val="∑"/>
                              <m:grow m:val="on"/>
                              <m:limLoc m:val="subSup"/>
                              <m:ctrlPr>
                                <a:rPr lang="zh-CN" altLang="en-US" sz="3200" i="1">
                                  <a:latin typeface="Cambria Math" panose="02040503050406030204" pitchFamily="18" charset="0"/>
                                </a:rPr>
                              </m:ctrlPr>
                            </m:naryPr>
                            <m:sub>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0">
                                  <a:latin typeface="Cambria Math" panose="02040503050406030204" pitchFamily="18" charset="0"/>
                                </a:rPr>
                                <m:t>1</m:t>
                              </m:r>
                            </m:sub>
                            <m:sup>
                              <m:r>
                                <a:rPr lang="zh-CN" altLang="en-US" sz="3200" i="1">
                                  <a:latin typeface="Cambria Math" panose="02040503050406030204" pitchFamily="18" charset="0"/>
                                </a:rPr>
                                <m:t>𝑛</m:t>
                              </m:r>
                            </m:sup>
                            <m:e>
                              <m:sSub>
                                <m:sSubPr>
                                  <m:ctrlPr>
                                    <a:rPr lang="zh-CN" altLang="en-US" sz="3200" i="1">
                                      <a:latin typeface="Cambria Math" panose="02040503050406030204" pitchFamily="18" charset="0"/>
                                    </a:rPr>
                                  </m:ctrlPr>
                                </m:sSubPr>
                                <m:e>
                                  <m:d>
                                    <m:dPr>
                                      <m:endChr m:val=""/>
                                      <m:ctrlPr>
                                        <a:rPr lang="zh-CN" altLang="en-US" sz="3200" i="1">
                                          <a:latin typeface="Cambria Math" panose="02040503050406030204" pitchFamily="18" charset="0"/>
                                        </a:rPr>
                                      </m:ctrlPr>
                                    </m:dPr>
                                    <m:e>
                                      <m:r>
                                        <a:rPr lang="zh-CN" altLang="en-US" sz="3200" i="1">
                                          <a:latin typeface="Cambria Math" panose="02040503050406030204" pitchFamily="18" charset="0"/>
                                        </a:rPr>
                                        <m:t>𝐶𝑃𝐼</m:t>
                                      </m:r>
                                    </m:e>
                                  </m:d>
                                </m:e>
                                <m:sub>
                                  <m:r>
                                    <a:rPr lang="zh-CN" altLang="en-US" sz="3200" i="1">
                                      <a:latin typeface="Cambria Math" panose="02040503050406030204" pitchFamily="18" charset="0"/>
                                    </a:rPr>
                                    <m:t>𝑖</m:t>
                                  </m:r>
                                </m:sub>
                              </m:sSub>
                            </m:e>
                          </m:nary>
                          <m:r>
                            <a:rPr lang="zh-CN" altLang="en-US" sz="3200" i="0">
                              <a:latin typeface="Cambria Math" panose="02040503050406030204" pitchFamily="18" charset="0"/>
                            </a:rPr>
                            <m:t>×</m:t>
                          </m:r>
                          <m:f>
                            <m:fPr>
                              <m:ctrlPr>
                                <a:rPr lang="zh-CN" altLang="en-US" sz="3200" i="1">
                                  <a:latin typeface="Cambria Math" panose="02040503050406030204" pitchFamily="18" charset="0"/>
                                </a:rPr>
                              </m:ctrlPr>
                            </m:fPr>
                            <m:num>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𝐼𝐶</m:t>
                                  </m:r>
                                </m:e>
                                <m:sub>
                                  <m:r>
                                    <a:rPr lang="zh-CN" altLang="en-US" sz="3200" i="1">
                                      <a:latin typeface="Cambria Math" panose="02040503050406030204" pitchFamily="18" charset="0"/>
                                    </a:rPr>
                                    <m:t>𝑖</m:t>
                                  </m:r>
                                </m:sub>
                              </m:sSub>
                            </m:num>
                            <m:den>
                              <m:r>
                                <a:rPr lang="zh-CN" altLang="en-US" sz="3200" i="1">
                                  <a:latin typeface="Cambria Math" panose="02040503050406030204" pitchFamily="18" charset="0"/>
                                </a:rPr>
                                <m:t>𝐼𝐶</m:t>
                              </m:r>
                            </m:den>
                          </m:f>
                        </m:e>
                      </m:d>
                    </m:oMath>
                  </m:oMathPara>
                </a14:m>
                <a:endParaRPr lang="zh-CN" altLang="en-US" sz="3200"/>
              </a:p>
            </p:txBody>
          </p:sp>
        </mc:Choice>
        <mc:Fallback>
          <p:sp>
            <p:nvSpPr>
              <p:cNvPr id="3" name="矩形 2"/>
              <p:cNvSpPr>
                <a:spLocks noRot="1" noChangeAspect="1" noMove="1" noResize="1" noEditPoints="1" noAdjustHandles="1" noChangeArrowheads="1" noChangeShapeType="1" noTextEdit="1"/>
              </p:cNvSpPr>
              <p:nvPr/>
            </p:nvSpPr>
            <p:spPr>
              <a:xfrm>
                <a:off x="3430684" y="4951095"/>
                <a:ext cx="8254247" cy="1198854"/>
              </a:xfrm>
              <a:prstGeom prst="rect">
                <a:avLst/>
              </a:prstGeom>
              <a:blipFill rotWithShape="1">
                <a:blip r:embed="rId2"/>
                <a:stretch>
                  <a:fillRect l="-5" r="-19" b="5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ADD---Intel 80386</a:t>
            </a:r>
            <a:r>
              <a:rPr lang="zh-CN" altLang="en-US" dirty="0"/>
              <a:t>手册</a:t>
            </a:r>
            <a:endParaRPr lang="zh-CN" altLang="en-US" dirty="0"/>
          </a:p>
        </p:txBody>
      </p:sp>
      <p:pic>
        <p:nvPicPr>
          <p:cNvPr id="5" name="内容占位符 4"/>
          <p:cNvPicPr>
            <a:picLocks noGrp="1" noChangeAspect="1"/>
          </p:cNvPicPr>
          <p:nvPr>
            <p:ph idx="1"/>
          </p:nvPr>
        </p:nvPicPr>
        <p:blipFill>
          <a:blip r:embed="rId1"/>
          <a:stretch>
            <a:fillRect/>
          </a:stretch>
        </p:blipFill>
        <p:spPr>
          <a:xfrm>
            <a:off x="818590" y="1222857"/>
            <a:ext cx="10736192" cy="458252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a:t>
            </a:r>
            <a:r>
              <a:rPr lang="zh-CN" altLang="en-US" dirty="0"/>
              <a:t>、</a:t>
            </a:r>
            <a:r>
              <a:rPr lang="en-US" altLang="zh-CN" dirty="0"/>
              <a:t>DIV---Intel 80386</a:t>
            </a:r>
            <a:r>
              <a:rPr lang="zh-CN" altLang="en-US" dirty="0"/>
              <a:t>手册</a:t>
            </a:r>
            <a:endParaRPr lang="zh-CN" altLang="en-US" dirty="0"/>
          </a:p>
        </p:txBody>
      </p:sp>
      <p:pic>
        <p:nvPicPr>
          <p:cNvPr id="5" name="图片 4"/>
          <p:cNvPicPr>
            <a:picLocks noChangeAspect="1"/>
          </p:cNvPicPr>
          <p:nvPr/>
        </p:nvPicPr>
        <p:blipFill>
          <a:blip r:embed="rId1"/>
          <a:stretch>
            <a:fillRect/>
          </a:stretch>
        </p:blipFill>
        <p:spPr>
          <a:xfrm>
            <a:off x="809477" y="3864626"/>
            <a:ext cx="10552843" cy="1960833"/>
          </a:xfrm>
          <a:prstGeom prst="rect">
            <a:avLst/>
          </a:prstGeom>
        </p:spPr>
      </p:pic>
      <p:pic>
        <p:nvPicPr>
          <p:cNvPr id="6" name="图片 5"/>
          <p:cNvPicPr>
            <a:picLocks noChangeAspect="1"/>
          </p:cNvPicPr>
          <p:nvPr/>
        </p:nvPicPr>
        <p:blipFill>
          <a:blip r:embed="rId2"/>
          <a:stretch>
            <a:fillRect/>
          </a:stretch>
        </p:blipFill>
        <p:spPr>
          <a:xfrm>
            <a:off x="743027" y="1293887"/>
            <a:ext cx="10038387" cy="203984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9"/>
          <p:cNvSpPr/>
          <p:nvPr/>
        </p:nvSpPr>
        <p:spPr>
          <a:xfrm>
            <a:off x="2479924" y="1556871"/>
            <a:ext cx="7402391" cy="3386813"/>
          </a:xfrm>
          <a:prstGeom prst="roundRect">
            <a:avLst>
              <a:gd name="adj" fmla="val 5192"/>
            </a:avLst>
          </a:prstGeom>
          <a:solidFill>
            <a:schemeClr val="accent1">
              <a:lumMod val="20000"/>
              <a:lumOff val="80000"/>
            </a:schemeClr>
          </a:soli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5">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MIPS   (Million Instructions  Per Second) </a:t>
            </a:r>
            <a:endParaRPr lang="zh-CN" altLang="en-US" dirty="0"/>
          </a:p>
        </p:txBody>
      </p:sp>
      <p:sp>
        <p:nvSpPr>
          <p:cNvPr id="3" name="内容占位符 2"/>
          <p:cNvSpPr>
            <a:spLocks noGrp="1"/>
          </p:cNvSpPr>
          <p:nvPr>
            <p:ph idx="1"/>
          </p:nvPr>
        </p:nvSpPr>
        <p:spPr>
          <a:xfrm>
            <a:off x="487822" y="942764"/>
            <a:ext cx="10515599" cy="1228215"/>
          </a:xfrm>
        </p:spPr>
        <p:txBody>
          <a:bodyPr/>
          <a:lstStyle/>
          <a:p>
            <a:r>
              <a:rPr lang="zh-CN" altLang="en-US" sz="28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表示每秒钟执行指令的条数  </a:t>
            </a:r>
            <a:r>
              <a:rPr lang="en-US" altLang="zh-CN" sz="28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8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以百万条为单位</a:t>
            </a:r>
            <a:r>
              <a:rPr lang="en-US" altLang="zh-CN" sz="28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a:t>
            </a:r>
            <a:endParaRPr lang="en-US" altLang="zh-CN" sz="2800" dirty="0">
              <a:solidFill>
                <a:srgbClr val="000000"/>
              </a:solidFill>
              <a:latin typeface="微软雅黑" panose="020B0503020204020204" pitchFamily="34" charset="-122"/>
              <a:ea typeface="微软雅黑" panose="020B0503020204020204" pitchFamily="34" charset="-122"/>
            </a:endParaRPr>
          </a:p>
          <a:p>
            <a:endParaRPr lang="zh-CN" altLang="en-US" dirty="0"/>
          </a:p>
        </p:txBody>
      </p:sp>
      <p:grpSp>
        <p:nvGrpSpPr>
          <p:cNvPr id="46" name="Group 4"/>
          <p:cNvGrpSpPr/>
          <p:nvPr/>
        </p:nvGrpSpPr>
        <p:grpSpPr bwMode="auto">
          <a:xfrm>
            <a:off x="2965927" y="1746850"/>
            <a:ext cx="3596287" cy="1052749"/>
            <a:chOff x="-36" y="-75"/>
            <a:chExt cx="1834" cy="555"/>
          </a:xfrm>
        </p:grpSpPr>
        <p:sp>
          <p:nvSpPr>
            <p:cNvPr id="47" name="Line 5"/>
            <p:cNvSpPr>
              <a:spLocks noChangeShapeType="1"/>
            </p:cNvSpPr>
            <p:nvPr/>
          </p:nvSpPr>
          <p:spPr bwMode="auto">
            <a:xfrm>
              <a:off x="644" y="217"/>
              <a:ext cx="1154"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5" dirty="0"/>
            </a:p>
          </p:txBody>
        </p:sp>
        <p:sp>
          <p:nvSpPr>
            <p:cNvPr id="48" name="Rectangle 6"/>
            <p:cNvSpPr>
              <a:spLocks noChangeArrowheads="1"/>
            </p:cNvSpPr>
            <p:nvPr/>
          </p:nvSpPr>
          <p:spPr bwMode="auto">
            <a:xfrm>
              <a:off x="-36" y="102"/>
              <a:ext cx="40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MIPS</a:t>
              </a:r>
              <a:endPar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Rectangle 7"/>
            <p:cNvSpPr>
              <a:spLocks noChangeArrowheads="1"/>
            </p:cNvSpPr>
            <p:nvPr/>
          </p:nvSpPr>
          <p:spPr bwMode="auto">
            <a:xfrm>
              <a:off x="1512" y="245"/>
              <a:ext cx="1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10</a:t>
              </a:r>
              <a:endPar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Rectangle 8"/>
            <p:cNvSpPr>
              <a:spLocks noChangeArrowheads="1"/>
            </p:cNvSpPr>
            <p:nvPr/>
          </p:nvSpPr>
          <p:spPr bwMode="auto">
            <a:xfrm>
              <a:off x="1678" y="199"/>
              <a:ext cx="4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Rectangle 9"/>
            <p:cNvSpPr>
              <a:spLocks noChangeArrowheads="1"/>
            </p:cNvSpPr>
            <p:nvPr/>
          </p:nvSpPr>
          <p:spPr bwMode="auto">
            <a:xfrm>
              <a:off x="490" y="108"/>
              <a:ext cx="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Rectangle 10"/>
            <p:cNvSpPr>
              <a:spLocks noChangeArrowheads="1"/>
            </p:cNvSpPr>
            <p:nvPr/>
          </p:nvSpPr>
          <p:spPr bwMode="auto">
            <a:xfrm>
              <a:off x="1407" y="252"/>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Rectangle 11"/>
            <p:cNvSpPr>
              <a:spLocks noChangeArrowheads="1"/>
            </p:cNvSpPr>
            <p:nvPr/>
          </p:nvSpPr>
          <p:spPr bwMode="auto">
            <a:xfrm>
              <a:off x="923" y="-75"/>
              <a:ext cx="59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Rectangle 12"/>
            <p:cNvSpPr>
              <a:spLocks noChangeArrowheads="1"/>
            </p:cNvSpPr>
            <p:nvPr/>
          </p:nvSpPr>
          <p:spPr bwMode="auto">
            <a:xfrm>
              <a:off x="790" y="236"/>
              <a:ext cx="64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执行时间</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5" name="Group 14"/>
          <p:cNvGrpSpPr/>
          <p:nvPr/>
        </p:nvGrpSpPr>
        <p:grpSpPr bwMode="auto">
          <a:xfrm>
            <a:off x="3961486" y="2795091"/>
            <a:ext cx="5487536" cy="1074704"/>
            <a:chOff x="22" y="-60"/>
            <a:chExt cx="2114" cy="714"/>
          </a:xfrm>
        </p:grpSpPr>
        <p:sp>
          <p:nvSpPr>
            <p:cNvPr id="56" name="Rectangle 15"/>
            <p:cNvSpPr>
              <a:spLocks noChangeArrowheads="1"/>
            </p:cNvSpPr>
            <p:nvPr/>
          </p:nvSpPr>
          <p:spPr bwMode="auto">
            <a:xfrm>
              <a:off x="132" y="305"/>
              <a:ext cx="174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所有指令</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时钟周期数之和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 f  )</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7" name="Group 16"/>
            <p:cNvGrpSpPr/>
            <p:nvPr/>
          </p:nvGrpSpPr>
          <p:grpSpPr bwMode="auto">
            <a:xfrm>
              <a:off x="22" y="-60"/>
              <a:ext cx="2114" cy="653"/>
              <a:chOff x="22" y="-60"/>
              <a:chExt cx="2114" cy="653"/>
            </a:xfrm>
          </p:grpSpPr>
          <p:sp>
            <p:nvSpPr>
              <p:cNvPr id="58" name="Rectangle 17"/>
              <p:cNvSpPr>
                <a:spLocks noChangeArrowheads="1"/>
              </p:cNvSpPr>
              <p:nvPr/>
            </p:nvSpPr>
            <p:spPr bwMode="auto">
              <a:xfrm>
                <a:off x="22" y="147"/>
                <a:ext cx="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Line 18"/>
              <p:cNvSpPr>
                <a:spLocks noChangeShapeType="1"/>
              </p:cNvSpPr>
              <p:nvPr/>
            </p:nvSpPr>
            <p:spPr bwMode="auto">
              <a:xfrm>
                <a:off x="150" y="309"/>
                <a:ext cx="1959"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5"/>
              </a:p>
            </p:txBody>
          </p:sp>
          <p:sp>
            <p:nvSpPr>
              <p:cNvPr id="60" name="Rectangle 19"/>
              <p:cNvSpPr>
                <a:spLocks noChangeArrowheads="1"/>
              </p:cNvSpPr>
              <p:nvPr/>
            </p:nvSpPr>
            <p:spPr bwMode="auto">
              <a:xfrm>
                <a:off x="891" y="-60"/>
                <a:ext cx="45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Rectangle 20"/>
              <p:cNvSpPr>
                <a:spLocks noChangeArrowheads="1"/>
              </p:cNvSpPr>
              <p:nvPr/>
            </p:nvSpPr>
            <p:spPr bwMode="auto">
              <a:xfrm>
                <a:off x="1890" y="324"/>
                <a:ext cx="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Rectangle 21"/>
              <p:cNvSpPr>
                <a:spLocks noChangeArrowheads="1"/>
              </p:cNvSpPr>
              <p:nvPr/>
            </p:nvSpPr>
            <p:spPr bwMode="auto">
              <a:xfrm>
                <a:off x="1994" y="337"/>
                <a:ext cx="1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10</a:t>
                </a:r>
                <a:endPar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Rectangle 22"/>
              <p:cNvSpPr>
                <a:spLocks noChangeArrowheads="1"/>
              </p:cNvSpPr>
              <p:nvPr/>
            </p:nvSpPr>
            <p:spPr bwMode="auto">
              <a:xfrm>
                <a:off x="2100" y="257"/>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grpSp>
        <p:nvGrpSpPr>
          <p:cNvPr id="64" name="Group 24"/>
          <p:cNvGrpSpPr/>
          <p:nvPr/>
        </p:nvGrpSpPr>
        <p:grpSpPr bwMode="auto">
          <a:xfrm>
            <a:off x="3881039" y="3963808"/>
            <a:ext cx="3409242" cy="979876"/>
            <a:chOff x="55" y="-63"/>
            <a:chExt cx="2265" cy="651"/>
          </a:xfrm>
        </p:grpSpPr>
        <p:sp>
          <p:nvSpPr>
            <p:cNvPr id="65" name="Line 25"/>
            <p:cNvSpPr>
              <a:spLocks noChangeShapeType="1"/>
            </p:cNvSpPr>
            <p:nvPr/>
          </p:nvSpPr>
          <p:spPr bwMode="auto">
            <a:xfrm>
              <a:off x="346" y="267"/>
              <a:ext cx="743"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5"/>
            </a:p>
          </p:txBody>
        </p:sp>
        <p:sp>
          <p:nvSpPr>
            <p:cNvPr id="66" name="Rectangle 26"/>
            <p:cNvSpPr>
              <a:spLocks noChangeArrowheads="1"/>
            </p:cNvSpPr>
            <p:nvPr/>
          </p:nvSpPr>
          <p:spPr bwMode="auto">
            <a:xfrm>
              <a:off x="674" y="-63"/>
              <a:ext cx="18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f</a:t>
              </a:r>
              <a:endPar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Rectangle 27"/>
            <p:cNvSpPr>
              <a:spLocks noChangeArrowheads="1"/>
            </p:cNvSpPr>
            <p:nvPr/>
          </p:nvSpPr>
          <p:spPr bwMode="auto">
            <a:xfrm>
              <a:off x="347" y="280"/>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CPI</a:t>
              </a:r>
              <a:endPar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Text Box 28"/>
            <p:cNvSpPr txBox="1">
              <a:spLocks noChangeArrowheads="1"/>
            </p:cNvSpPr>
            <p:nvPr/>
          </p:nvSpPr>
          <p:spPr bwMode="auto">
            <a:xfrm>
              <a:off x="55" y="70"/>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rgbClr val="FF0000"/>
                  </a:solidFill>
                  <a:latin typeface="微软雅黑" panose="020B0503020204020204" pitchFamily="34" charset="-122"/>
                  <a:ea typeface="微软雅黑" panose="020B0503020204020204" pitchFamily="34" charset="-122"/>
                </a:rPr>
                <a:t>=</a:t>
              </a:r>
              <a:endParaRPr lang="en-US" altLang="zh-CN" sz="1895" dirty="0">
                <a:solidFill>
                  <a:srgbClr val="FF0000"/>
                </a:solidFill>
                <a:latin typeface="微软雅黑" panose="020B0503020204020204" pitchFamily="34" charset="-122"/>
                <a:ea typeface="微软雅黑" panose="020B0503020204020204" pitchFamily="34" charset="-122"/>
              </a:endParaRPr>
            </a:p>
          </p:txBody>
        </p:sp>
        <p:sp>
          <p:nvSpPr>
            <p:cNvPr id="69" name="Rectangle 29"/>
            <p:cNvSpPr>
              <a:spLocks noChangeArrowheads="1"/>
            </p:cNvSpPr>
            <p:nvPr/>
          </p:nvSpPr>
          <p:spPr bwMode="auto">
            <a:xfrm>
              <a:off x="714" y="310"/>
              <a:ext cx="8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Rectangle 30"/>
            <p:cNvSpPr>
              <a:spLocks noChangeArrowheads="1"/>
            </p:cNvSpPr>
            <p:nvPr/>
          </p:nvSpPr>
          <p:spPr bwMode="auto">
            <a:xfrm>
              <a:off x="828" y="324"/>
              <a:ext cx="19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rPr>
                <a:t>10</a:t>
              </a:r>
              <a:endParaRPr lang="en-US" altLang="zh-CN" sz="189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Rectangle 31"/>
            <p:cNvSpPr>
              <a:spLocks noChangeArrowheads="1"/>
            </p:cNvSpPr>
            <p:nvPr/>
          </p:nvSpPr>
          <p:spPr bwMode="auto">
            <a:xfrm>
              <a:off x="1026" y="233"/>
              <a:ext cx="6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en-US" altLang="zh-CN" sz="1895" baseline="-25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Text Box 28"/>
            <p:cNvSpPr txBox="1">
              <a:spLocks noChangeArrowheads="1"/>
            </p:cNvSpPr>
            <p:nvPr/>
          </p:nvSpPr>
          <p:spPr bwMode="auto">
            <a:xfrm>
              <a:off x="1265" y="74"/>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5" dirty="0">
                  <a:solidFill>
                    <a:srgbClr val="FF0000"/>
                  </a:solidFill>
                  <a:latin typeface="微软雅黑" panose="020B0503020204020204" pitchFamily="34" charset="-122"/>
                  <a:ea typeface="微软雅黑" panose="020B0503020204020204" pitchFamily="34" charset="-122"/>
                </a:rPr>
                <a:t>=</a:t>
              </a:r>
              <a:endParaRPr lang="en-US" altLang="zh-CN" sz="1895" dirty="0">
                <a:solidFill>
                  <a:srgbClr val="FF0000"/>
                </a:solidFill>
                <a:latin typeface="微软雅黑" panose="020B0503020204020204" pitchFamily="34" charset="-122"/>
                <a:ea typeface="微软雅黑" panose="020B0503020204020204" pitchFamily="34" charset="-122"/>
              </a:endParaRPr>
            </a:p>
          </p:txBody>
        </p:sp>
        <p:sp>
          <p:nvSpPr>
            <p:cNvPr id="41" name="Rectangle 27"/>
            <p:cNvSpPr>
              <a:spLocks noChangeArrowheads="1"/>
            </p:cNvSpPr>
            <p:nvPr/>
          </p:nvSpPr>
          <p:spPr bwMode="auto">
            <a:xfrm>
              <a:off x="1578" y="84"/>
              <a:ext cx="7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b="1" dirty="0">
                  <a:solidFill>
                    <a:schemeClr val="tx1">
                      <a:lumMod val="75000"/>
                      <a:lumOff val="25000"/>
                    </a:schemeClr>
                  </a:solidFill>
                  <a:latin typeface="微软雅黑" panose="020B0503020204020204" pitchFamily="34" charset="-122"/>
                  <a:ea typeface="微软雅黑" panose="020B0503020204020204" pitchFamily="34" charset="-122"/>
                </a:rPr>
                <a:t>IPC </a:t>
              </a:r>
              <a:r>
                <a:rPr lang="zh-CN" altLang="en-US" sz="2275"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b="1" dirty="0">
                  <a:solidFill>
                    <a:schemeClr val="tx1">
                      <a:lumMod val="75000"/>
                      <a:lumOff val="25000"/>
                    </a:schemeClr>
                  </a:solidFill>
                  <a:latin typeface="微软雅黑" panose="020B0503020204020204" pitchFamily="34" charset="-122"/>
                  <a:ea typeface="微软雅黑" panose="020B0503020204020204" pitchFamily="34" charset="-122"/>
                </a:rPr>
                <a:t>f</a:t>
              </a:r>
              <a:endParaRPr lang="en-US" altLang="zh-CN" sz="227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4" name="矩形 3"/>
              <p:cNvSpPr/>
              <p:nvPr/>
            </p:nvSpPr>
            <p:spPr>
              <a:xfrm>
                <a:off x="2211979" y="5233371"/>
                <a:ext cx="8010526" cy="11658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3200" b="1" i="1" smtClean="0">
                          <a:latin typeface="Cambria Math" panose="02040503050406030204" pitchFamily="18" charset="0"/>
                        </a:rPr>
                        <m:t>𝑴𝑰𝑷𝑺</m:t>
                      </m:r>
                      <m:r>
                        <a:rPr lang="zh-CN" altLang="en-US" sz="3200" b="0" i="0">
                          <a:latin typeface="Cambria Math" panose="02040503050406030204" pitchFamily="18" charset="0"/>
                        </a:rPr>
                        <m:t>=</m:t>
                      </m:r>
                      <m:f>
                        <m:fPr>
                          <m:ctrlPr>
                            <a:rPr lang="zh-CN" altLang="en-US" sz="3200" b="0" i="1">
                              <a:latin typeface="Cambria Math" panose="02040503050406030204" pitchFamily="18" charset="0"/>
                            </a:rPr>
                          </m:ctrlPr>
                        </m:fPr>
                        <m:num>
                          <m:r>
                            <a:rPr lang="zh-CN" altLang="en-US" sz="3200" b="0" i="1">
                              <a:latin typeface="Cambria Math" panose="02040503050406030204" pitchFamily="18" charset="0"/>
                            </a:rPr>
                            <m:t>𝐼𝐶</m:t>
                          </m:r>
                        </m:num>
                        <m:den>
                          <m:sSub>
                            <m:sSubPr>
                              <m:ctrlPr>
                                <a:rPr lang="zh-CN" altLang="en-US" sz="3200" b="0" i="1">
                                  <a:latin typeface="Cambria Math" panose="02040503050406030204" pitchFamily="18" charset="0"/>
                                </a:rPr>
                              </m:ctrlPr>
                            </m:sSubPr>
                            <m:e>
                              <m:r>
                                <a:rPr lang="zh-CN" altLang="en-US" sz="3200" b="0" i="1">
                                  <a:latin typeface="Cambria Math" panose="02040503050406030204" pitchFamily="18" charset="0"/>
                                </a:rPr>
                                <m:t>𝑇</m:t>
                              </m:r>
                            </m:e>
                            <m:sub>
                              <m:r>
                                <a:rPr lang="zh-CN" altLang="en-US" sz="3200" b="0" i="1">
                                  <a:latin typeface="Cambria Math" panose="02040503050406030204" pitchFamily="18" charset="0"/>
                                </a:rPr>
                                <m:t>𝑐𝑝𝑢</m:t>
                              </m:r>
                            </m:sub>
                          </m:sSub>
                          <m:r>
                            <a:rPr lang="zh-CN" altLang="en-US" sz="3200" b="0" i="0">
                              <a:latin typeface="Cambria Math" panose="02040503050406030204" pitchFamily="18" charset="0"/>
                            </a:rPr>
                            <m:t>×</m:t>
                          </m:r>
                          <m:sSup>
                            <m:sSupPr>
                              <m:ctrlPr>
                                <a:rPr lang="zh-CN" altLang="en-US" sz="3200" b="0" i="1">
                                  <a:latin typeface="Cambria Math" panose="02040503050406030204" pitchFamily="18" charset="0"/>
                                </a:rPr>
                              </m:ctrlPr>
                            </m:sSupPr>
                            <m:e>
                              <m:r>
                                <a:rPr lang="zh-CN" altLang="en-US" sz="3200" b="0" i="0">
                                  <a:latin typeface="Cambria Math" panose="02040503050406030204" pitchFamily="18" charset="0"/>
                                </a:rPr>
                                <m:t>10</m:t>
                              </m:r>
                            </m:e>
                            <m:sup>
                              <m:r>
                                <a:rPr lang="zh-CN" altLang="en-US" sz="3200" b="0" i="0">
                                  <a:latin typeface="Cambria Math" panose="02040503050406030204" pitchFamily="18" charset="0"/>
                                </a:rPr>
                                <m:t>6</m:t>
                              </m:r>
                            </m:sup>
                          </m:sSup>
                        </m:den>
                      </m:f>
                      <m:r>
                        <a:rPr lang="zh-CN" altLang="en-US" sz="3200" b="0" i="0">
                          <a:latin typeface="Cambria Math" panose="02040503050406030204" pitchFamily="18" charset="0"/>
                        </a:rPr>
                        <m:t>=</m:t>
                      </m:r>
                      <m:f>
                        <m:fPr>
                          <m:ctrlPr>
                            <a:rPr lang="zh-CN" altLang="en-US" sz="3200" b="0" i="1">
                              <a:latin typeface="Cambria Math" panose="02040503050406030204" pitchFamily="18" charset="0"/>
                            </a:rPr>
                          </m:ctrlPr>
                        </m:fPr>
                        <m:num>
                          <m:r>
                            <a:rPr lang="zh-CN" altLang="en-US" sz="3200" b="0" i="1">
                              <a:latin typeface="Cambria Math" panose="02040503050406030204" pitchFamily="18" charset="0"/>
                            </a:rPr>
                            <m:t>𝑓</m:t>
                          </m:r>
                        </m:num>
                        <m:den>
                          <m:r>
                            <a:rPr lang="zh-CN" altLang="en-US" sz="3200" b="0" i="1">
                              <a:latin typeface="Cambria Math" panose="02040503050406030204" pitchFamily="18" charset="0"/>
                            </a:rPr>
                            <m:t>𝐶𝑃𝐼</m:t>
                          </m:r>
                          <m:r>
                            <a:rPr lang="zh-CN" altLang="en-US" sz="3200" b="0" i="0">
                              <a:latin typeface="Cambria Math" panose="02040503050406030204" pitchFamily="18" charset="0"/>
                            </a:rPr>
                            <m:t>×</m:t>
                          </m:r>
                          <m:sSup>
                            <m:sSupPr>
                              <m:ctrlPr>
                                <a:rPr lang="zh-CN" altLang="en-US" sz="3200" b="0" i="1">
                                  <a:latin typeface="Cambria Math" panose="02040503050406030204" pitchFamily="18" charset="0"/>
                                </a:rPr>
                              </m:ctrlPr>
                            </m:sSupPr>
                            <m:e>
                              <m:r>
                                <a:rPr lang="zh-CN" altLang="en-US" sz="3200" b="0" i="0">
                                  <a:latin typeface="Cambria Math" panose="02040503050406030204" pitchFamily="18" charset="0"/>
                                </a:rPr>
                                <m:t>10</m:t>
                              </m:r>
                            </m:e>
                            <m:sup>
                              <m:r>
                                <a:rPr lang="zh-CN" altLang="en-US" sz="3200" b="0" i="0">
                                  <a:latin typeface="Cambria Math" panose="02040503050406030204" pitchFamily="18" charset="0"/>
                                </a:rPr>
                                <m:t>6</m:t>
                              </m:r>
                            </m:sup>
                          </m:sSup>
                        </m:den>
                      </m:f>
                      <m:r>
                        <a:rPr lang="en-US" altLang="zh-CN" sz="3200" b="0" i="1" smtClean="0">
                          <a:latin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𝑰𝑷𝑪</m:t>
                      </m:r>
                      <m:r>
                        <a:rPr lang="en-US" altLang="zh-CN" sz="3200" b="1" i="1">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𝒇</m:t>
                      </m:r>
                    </m:oMath>
                  </m:oMathPara>
                </a14:m>
                <a:endParaRPr lang="zh-CN" altLang="en-US" sz="3200" b="1"/>
              </a:p>
            </p:txBody>
          </p:sp>
        </mc:Choice>
        <mc:Fallback>
          <p:sp>
            <p:nvSpPr>
              <p:cNvPr id="4" name="矩形 3"/>
              <p:cNvSpPr>
                <a:spLocks noRot="1" noChangeAspect="1" noMove="1" noResize="1" noEditPoints="1" noAdjustHandles="1" noChangeArrowheads="1" noChangeShapeType="1" noTextEdit="1"/>
              </p:cNvSpPr>
              <p:nvPr/>
            </p:nvSpPr>
            <p:spPr>
              <a:xfrm>
                <a:off x="2211979" y="5233371"/>
                <a:ext cx="8010526" cy="1165832"/>
              </a:xfrm>
              <a:prstGeom prst="rect">
                <a:avLst/>
              </a:prstGeom>
              <a:blipFill rotWithShape="1">
                <a:blip r:embed="rId1"/>
                <a:stretch>
                  <a:fillRect l="-3" t="-29" r="-393" b="2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linds(vertical)">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en-US" altLang="zh-CN" sz="3200"/>
              <a:t>MFLOPS</a:t>
            </a:r>
            <a:r>
              <a:rPr lang="en-US" altLang="zh-CN" sz="1800"/>
              <a:t>   (Million Floating-Point Operations Per Second) </a:t>
            </a:r>
            <a:endParaRPr lang="zh-CN" altLang="en-US"/>
          </a:p>
        </p:txBody>
      </p:sp>
      <p:sp>
        <p:nvSpPr>
          <p:cNvPr id="137219" name="内容占位符 2"/>
          <p:cNvSpPr>
            <a:spLocks noGrp="1"/>
          </p:cNvSpPr>
          <p:nvPr>
            <p:ph idx="1"/>
          </p:nvPr>
        </p:nvSpPr>
        <p:spPr>
          <a:xfrm>
            <a:off x="487822" y="942764"/>
            <a:ext cx="10952811" cy="5637024"/>
          </a:xfrm>
        </p:spPr>
        <p:txBody>
          <a:bodyPr>
            <a:normAutofit/>
          </a:bodyPr>
          <a:lstStyle/>
          <a:p>
            <a:pPr>
              <a:lnSpc>
                <a:spcPct val="150000"/>
              </a:lnSpc>
            </a:pPr>
            <a:r>
              <a:rPr lang="zh-CN" altLang="en-US" dirty="0">
                <a:solidFill>
                  <a:srgbClr val="000000"/>
                </a:solidFill>
                <a:latin typeface="Times New Roman" panose="02020603050405020304" pitchFamily="18" charset="0"/>
              </a:rPr>
              <a:t>计算机每秒钟执行浮点操作的次数</a:t>
            </a:r>
            <a:endParaRPr lang="en-US" altLang="zh-CN" dirty="0">
              <a:solidFill>
                <a:srgbClr val="000000"/>
              </a:solidFill>
              <a:latin typeface="Times New Roman" panose="02020603050405020304" pitchFamily="18" charset="0"/>
            </a:endParaRPr>
          </a:p>
          <a:p>
            <a:pPr>
              <a:lnSpc>
                <a:spcPct val="150000"/>
              </a:lnSpc>
            </a:pPr>
            <a:r>
              <a:rPr lang="en-US" altLang="zh-CN" dirty="0">
                <a:solidFill>
                  <a:srgbClr val="000000"/>
                </a:solidFill>
                <a:latin typeface="Times New Roman" panose="02020603050405020304" pitchFamily="18" charset="0"/>
              </a:rPr>
              <a:t>MIPS</a:t>
            </a:r>
            <a:r>
              <a:rPr lang="zh-CN" altLang="en-US" dirty="0">
                <a:solidFill>
                  <a:srgbClr val="000000"/>
                </a:solidFill>
                <a:latin typeface="Times New Roman" panose="02020603050405020304" pitchFamily="18" charset="0"/>
              </a:rPr>
              <a:t>：单位时间内执行的指令条数</a:t>
            </a:r>
            <a:endParaRPr lang="zh-CN" altLang="en-US" dirty="0">
              <a:solidFill>
                <a:srgbClr val="000000"/>
              </a:solidFill>
              <a:latin typeface="Times New Roman" panose="02020603050405020304" pitchFamily="18" charset="0"/>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a:t>
            </a:r>
            <a:r>
              <a:rPr lang="en-US" altLang="zh-CN" dirty="0">
                <a:solidFill>
                  <a:srgbClr val="000000"/>
                </a:solidFill>
                <a:latin typeface="Times New Roman" panose="02020603050405020304" pitchFamily="18" charset="0"/>
              </a:rPr>
              <a:t> = </a:t>
            </a:r>
            <a:r>
              <a:rPr lang="zh-CN" altLang="en-US" dirty="0">
                <a:solidFill>
                  <a:srgbClr val="000000"/>
                </a:solidFill>
                <a:latin typeface="Times New Roman" panose="02020603050405020304" pitchFamily="18" charset="0"/>
              </a:rPr>
              <a:t>程序中的浮点运算次数 </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执行时间 </a:t>
            </a:r>
            <a:r>
              <a:rPr lang="zh-CN" altLang="en-US" dirty="0">
                <a:solidFill>
                  <a:srgbClr val="000000"/>
                </a:solidFill>
                <a:latin typeface="Times New Roman" panose="02020603050405020304" pitchFamily="18" charset="0"/>
                <a:sym typeface="Symbol" panose="05050102010706020507" pitchFamily="18" charset="2"/>
              </a:rPr>
              <a:t></a:t>
            </a:r>
            <a:r>
              <a:rPr lang="zh-CN" altLang="en-US" dirty="0">
                <a:solidFill>
                  <a:srgbClr val="000000"/>
                </a:solidFill>
                <a:latin typeface="Times New Roman" panose="02020603050405020304" pitchFamily="18" charset="0"/>
              </a:rPr>
              <a:t> </a:t>
            </a:r>
            <a:r>
              <a:rPr lang="en-US" altLang="zh-CN" dirty="0">
                <a:solidFill>
                  <a:srgbClr val="000000"/>
                </a:solidFill>
                <a:latin typeface="Times New Roman" panose="02020603050405020304" pitchFamily="18" charset="0"/>
              </a:rPr>
              <a:t>10</a:t>
            </a:r>
            <a:r>
              <a:rPr lang="en-US" altLang="zh-CN" baseline="30000" dirty="0">
                <a:solidFill>
                  <a:srgbClr val="000000"/>
                </a:solidFill>
                <a:latin typeface="Times New Roman" panose="02020603050405020304" pitchFamily="18" charset="0"/>
              </a:rPr>
              <a:t>6</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a:t>
            </a:r>
            <a:r>
              <a:rPr lang="zh-CN" altLang="en-US" dirty="0">
                <a:solidFill>
                  <a:srgbClr val="000000"/>
                </a:solidFill>
              </a:rPr>
              <a:t> </a:t>
            </a:r>
            <a:endParaRPr lang="en-US" altLang="zh-CN" dirty="0">
              <a:solidFill>
                <a:srgbClr val="000000"/>
              </a:solidFill>
            </a:endParaRPr>
          </a:p>
          <a:p>
            <a:pPr>
              <a:lnSpc>
                <a:spcPct val="150000"/>
              </a:lnSpc>
            </a:pPr>
            <a:endParaRPr lang="en-US" altLang="zh-CN" dirty="0">
              <a:solidFill>
                <a:srgbClr val="000000"/>
              </a:solidFill>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Mega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dirty="0">
                <a:solidFill>
                  <a:srgbClr val="000000"/>
                </a:solidFill>
                <a:latin typeface="Segoe UI" panose="020B0502040204020203" pitchFamily="34" charset="0"/>
                <a:cs typeface="Segoe UI" panose="020B0502040204020203" pitchFamily="34" charset="0"/>
              </a:rPr>
              <a:t> </a:t>
            </a:r>
            <a:r>
              <a:rPr lang="en-US" altLang="zh-CN" dirty="0">
                <a:solidFill>
                  <a:srgbClr val="000000"/>
                </a:solidFill>
                <a:latin typeface="Times New Roman" panose="02020603050405020304" pitchFamily="18" charset="0"/>
              </a:rPr>
              <a:t>=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6</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GFLOPS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Giga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9 </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a:t>
            </a:r>
            <a:endPar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TFLOPS</a:t>
            </a:r>
            <a:r>
              <a:rPr lang="en-US" altLang="zh-CN" dirty="0">
                <a:solidFill>
                  <a:srgbClr val="000000"/>
                </a:solidFill>
                <a:latin typeface="Times New Roman" panose="02020603050405020304"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Tera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12</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PFLOPS</a:t>
            </a:r>
            <a:r>
              <a:rPr lang="en-US" altLang="zh-CN" dirty="0">
                <a:solidFill>
                  <a:srgbClr val="000000"/>
                </a:solidFill>
                <a:latin typeface="Times New Roman" panose="02020603050405020304"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Peta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15</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endPar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EFLOPS</a:t>
            </a:r>
            <a:r>
              <a:rPr lang="en-US" altLang="zh-CN" dirty="0">
                <a:solidFill>
                  <a:srgbClr val="000000"/>
                </a:solidFill>
                <a:latin typeface="Times New Roman" panose="02020603050405020304"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Exa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18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endParaRPr lang="en-US" altLang="zh-CN" dirty="0">
              <a:solidFill>
                <a:srgbClr val="000000"/>
              </a:solidFill>
            </a:endParaRPr>
          </a:p>
          <a:p>
            <a:pPr>
              <a:lnSpc>
                <a:spcPct val="150000"/>
              </a:lnSpc>
            </a:pPr>
            <a:endParaRPr lang="en-US" altLang="zh-CN" dirty="0">
              <a:solidFill>
                <a:srgbClr val="000000"/>
              </a:solidFill>
            </a:endParaRP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达芬奇机械式计算机</a:t>
            </a:r>
            <a:endParaRPr lang="zh-CN" altLang="en-US" dirty="0"/>
          </a:p>
        </p:txBody>
      </p:sp>
      <p:sp>
        <p:nvSpPr>
          <p:cNvPr id="6" name="Rectangle 3"/>
          <p:cNvSpPr txBox="1">
            <a:spLocks noChangeArrowheads="1"/>
          </p:cNvSpPr>
          <p:nvPr/>
        </p:nvSpPr>
        <p:spPr>
          <a:xfrm>
            <a:off x="7318298" y="2360087"/>
            <a:ext cx="3924300" cy="4018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endParaRPr lang="zh-CN" altLang="en-US" sz="2600" dirty="0"/>
          </a:p>
        </p:txBody>
      </p:sp>
      <p:sp>
        <p:nvSpPr>
          <p:cNvPr id="8" name="内容占位符 2"/>
          <p:cNvSpPr txBox="1"/>
          <p:nvPr/>
        </p:nvSpPr>
        <p:spPr>
          <a:xfrm>
            <a:off x="5134282" y="4672156"/>
            <a:ext cx="7235078" cy="131324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1500</a:t>
            </a:r>
            <a:r>
              <a:rPr lang="zh-CN" altLang="en-US" sz="2400" dirty="0"/>
              <a:t>年达芬奇手稿关于机械式计算工具的描述</a:t>
            </a:r>
            <a:endParaRPr lang="zh-CN" altLang="en-US" sz="2400" dirty="0"/>
          </a:p>
          <a:p>
            <a:r>
              <a:rPr lang="zh-CN" altLang="en-US" sz="2400" dirty="0"/>
              <a:t>后人根据达芬奇手稿仿制的机械式计算机</a:t>
            </a:r>
            <a:endParaRPr lang="zh-CN" altLang="en-US" sz="24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59244" y="1455743"/>
            <a:ext cx="1635891" cy="1961347"/>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15" y="1455743"/>
            <a:ext cx="1590423" cy="1942732"/>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580" y="1458629"/>
            <a:ext cx="4514850" cy="210502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15" y="3893903"/>
            <a:ext cx="4403155" cy="2091499"/>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CPU</a:t>
            </a:r>
            <a:r>
              <a:rPr lang="zh-CN" altLang="en-US"/>
              <a:t>执行时间</a:t>
            </a:r>
            <a:endParaRPr lang="zh-CN" altLang="en-US" dirty="0"/>
          </a:p>
        </p:txBody>
      </p:sp>
      <p:sp>
        <p:nvSpPr>
          <p:cNvPr id="3" name="内容占位符 2"/>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执行一段程序所需的时间</a:t>
            </a:r>
            <a:endParaRPr lang="zh-CN" altLang="en-US" sz="2800" dirty="0">
              <a:solidFill>
                <a:schemeClr val="tx1">
                  <a:lumMod val="75000"/>
                  <a:lumOff val="25000"/>
                </a:schemeClr>
              </a:solidFill>
              <a:sym typeface="Symbol" panose="05050102010706020507" pitchFamily="18" charset="2"/>
            </a:endParaRPr>
          </a:p>
          <a:p>
            <a:pPr marL="0" indent="0" algn="just">
              <a:lnSpc>
                <a:spcPct val="150000"/>
              </a:lnSpc>
              <a:spcBef>
                <a:spcPts val="0"/>
              </a:spcBef>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tx1">
                    <a:lumMod val="75000"/>
                    <a:lumOff val="25000"/>
                  </a:schemeClr>
                </a:solidFill>
                <a:sym typeface="Symbol" panose="05050102010706020507" pitchFamily="18" charset="2"/>
              </a:rPr>
              <a:t>( </a:t>
            </a:r>
            <a:r>
              <a:rPr lang="en-US" altLang="zh-CN" sz="2800" b="1" dirty="0">
                <a:solidFill>
                  <a:schemeClr val="tx1">
                    <a:lumMod val="75000"/>
                    <a:lumOff val="25000"/>
                  </a:schemeClr>
                </a:solidFill>
                <a:sym typeface="Symbol" panose="05050102010706020507" pitchFamily="18" charset="2"/>
              </a:rPr>
              <a:t>CPU</a:t>
            </a:r>
            <a:r>
              <a:rPr lang="zh-CN" altLang="en-US" sz="2800" b="1" dirty="0">
                <a:solidFill>
                  <a:schemeClr val="tx1">
                    <a:lumMod val="75000"/>
                    <a:lumOff val="25000"/>
                  </a:schemeClr>
                </a:solidFill>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I/O</a:t>
            </a:r>
            <a:r>
              <a:rPr lang="zh-CN" altLang="en-US" sz="2800" dirty="0">
                <a:solidFill>
                  <a:schemeClr val="tx1">
                    <a:lumMod val="75000"/>
                    <a:lumOff val="25000"/>
                  </a:schemeClr>
                </a:solidFill>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存储访问时间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各类排队时延等</a:t>
            </a:r>
            <a:r>
              <a:rPr lang="en-US" altLang="zh-CN" sz="2800" dirty="0">
                <a:solidFill>
                  <a:schemeClr val="tx1">
                    <a:lumMod val="75000"/>
                    <a:lumOff val="25000"/>
                  </a:schemeClr>
                </a:solidFill>
                <a:sym typeface="Symbol" panose="05050102010706020507" pitchFamily="18" charset="2"/>
              </a:rPr>
              <a:t>)</a:t>
            </a:r>
            <a:endParaRPr lang="en-US" altLang="zh-CN" sz="2800" dirty="0">
              <a:solidFill>
                <a:schemeClr val="tx1">
                  <a:lumMod val="75000"/>
                  <a:lumOff val="25000"/>
                </a:schemeClr>
              </a:solidFill>
              <a:sym typeface="Symbol" panose="05050102010706020507" pitchFamily="18" charset="2"/>
            </a:endParaRPr>
          </a:p>
          <a:p>
            <a:pPr marL="216535" indent="-216535" algn="just">
              <a:lnSpc>
                <a:spcPct val="150000"/>
              </a:lnSpc>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CPU</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程序中所有指令的时钟周期数之和  </a:t>
            </a:r>
            <a:r>
              <a:rPr lang="en-US" altLang="zh-CN" sz="2800" dirty="0">
                <a:solidFill>
                  <a:schemeClr val="tx1">
                    <a:lumMod val="75000"/>
                    <a:lumOff val="25000"/>
                  </a:schemeClr>
                </a:solidFill>
                <a:sym typeface="Symbol" panose="05050102010706020507" pitchFamily="18" charset="2"/>
              </a:rPr>
              <a:t>T</a:t>
            </a:r>
            <a:endParaRPr lang="en-US" altLang="zh-CN" sz="2800" dirty="0">
              <a:solidFill>
                <a:schemeClr val="tx1">
                  <a:lumMod val="75000"/>
                  <a:lumOff val="25000"/>
                </a:schemeClr>
              </a:solidFill>
              <a:sym typeface="Symbol" panose="05050102010706020507" pitchFamily="18" charset="2"/>
            </a:endParaRP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bg2">
                    <a:lumMod val="75000"/>
                  </a:schemeClr>
                </a:solidFill>
                <a:sym typeface="Symbol" panose="05050102010706020507" pitchFamily="18" charset="2"/>
              </a:rPr>
              <a:t>=</a:t>
            </a:r>
            <a:r>
              <a:rPr lang="zh-CN" altLang="en-US" sz="2800" dirty="0">
                <a:solidFill>
                  <a:schemeClr val="bg2">
                    <a:lumMod val="75000"/>
                  </a:schemeClr>
                </a:solidFill>
                <a:sym typeface="Symbol" panose="05050102010706020507" pitchFamily="18" charset="2"/>
              </a:rPr>
              <a:t>程序中所有指令的时钟周期数之和 </a:t>
            </a:r>
            <a:r>
              <a:rPr lang="en-US" altLang="zh-CN" sz="2800" dirty="0">
                <a:solidFill>
                  <a:schemeClr val="bg2">
                    <a:lumMod val="75000"/>
                  </a:schemeClr>
                </a:solidFill>
                <a:sym typeface="Symbol" panose="05050102010706020507" pitchFamily="18" charset="2"/>
              </a:rPr>
              <a:t>/ f</a:t>
            </a:r>
            <a:endParaRPr lang="en-US" altLang="zh-CN" sz="2800" dirty="0">
              <a:solidFill>
                <a:schemeClr val="bg2">
                  <a:lumMod val="75000"/>
                </a:schemeClr>
              </a:solidFill>
              <a:sym typeface="Symbol" panose="05050102010706020507" pitchFamily="18" charset="2"/>
            </a:endParaRP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CPU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时间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CPI  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指令条</a:t>
            </a:r>
            <a:r>
              <a:rPr lang="zh-CN" altLang="en-US"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数 </a:t>
            </a:r>
            <a:r>
              <a:rPr lang="en-US" altLang="zh-CN"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IC</a:t>
            </a:r>
            <a:r>
              <a:rPr lang="zh-CN" altLang="en-US"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时钟周期</a:t>
            </a:r>
            <a:endPar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endParaRP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CPU </a:t>
            </a:r>
            <a:r>
              <a:rPr lang="zh-CN" altLang="en-US"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时间  </a:t>
            </a:r>
            <a:r>
              <a:rPr lang="en-US" altLang="zh-CN"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a:t>
            </a:r>
            <a:r>
              <a:rPr lang="zh-CN" altLang="en-US"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指令条数</a:t>
            </a:r>
            <a:r>
              <a:rPr lang="en-US" altLang="zh-CN"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IC</a:t>
            </a:r>
            <a:r>
              <a:rPr lang="zh-CN" altLang="en-US"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 (MIPS * 10</a:t>
            </a:r>
            <a:r>
              <a:rPr lang="en-US" altLang="zh-CN" sz="2800"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6</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a:t>
            </a:r>
            <a:endParaRPr lang="en-US" altLang="zh-CN" sz="2800" dirty="0">
              <a:solidFill>
                <a:schemeClr val="tx1">
                  <a:lumMod val="75000"/>
                  <a:lumOff val="25000"/>
                </a:schemeClr>
              </a:solidFill>
              <a:sym typeface="Symbol" panose="05050102010706020507" pitchFamily="18" charset="2"/>
            </a:endParaRP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endParaRPr lang="zh-CN" altLang="en-US" sz="2800" dirty="0">
              <a:solidFill>
                <a:schemeClr val="tx1">
                  <a:lumMod val="75000"/>
                  <a:lumOff val="25000"/>
                </a:schemeClr>
              </a:solidFill>
              <a:sym typeface="Symbol" panose="05050102010706020507" pitchFamily="18" charset="2"/>
            </a:endParaRPr>
          </a:p>
          <a:p>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15411" y="5056787"/>
            <a:ext cx="11144197"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例子</a:t>
            </a:r>
            <a:endParaRPr lang="zh-CN" altLang="en-US" dirty="0"/>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anose="02010609060101010101" pitchFamily="49" charset="-122"/>
                <a:ea typeface="仿宋" panose="02010609060101010101" pitchFamily="49" charset="-122"/>
              </a:rPr>
              <a:t>例</a:t>
            </a:r>
            <a:r>
              <a:rPr lang="en-US" altLang="zh-CN" b="1" dirty="0">
                <a:solidFill>
                  <a:srgbClr val="000000"/>
                </a:solidFill>
                <a:latin typeface="仿宋" panose="02010609060101010101" pitchFamily="49" charset="-122"/>
                <a:ea typeface="仿宋" panose="02010609060101010101" pitchFamily="49" charset="-122"/>
              </a:rPr>
              <a:t>1 </a:t>
            </a:r>
            <a:r>
              <a:rPr lang="zh-CN" altLang="en-US" b="1" dirty="0">
                <a:solidFill>
                  <a:srgbClr val="000000"/>
                </a:solidFill>
                <a:latin typeface="仿宋" panose="02010609060101010101" pitchFamily="49" charset="-122"/>
                <a:ea typeface="仿宋" panose="02010609060101010101" pitchFamily="49" charset="-122"/>
              </a:rPr>
              <a:t>假设一台计算机主频为</a:t>
            </a:r>
            <a:r>
              <a:rPr lang="en-US" altLang="zh-CN" b="1" dirty="0">
                <a:solidFill>
                  <a:srgbClr val="000000"/>
                </a:solidFill>
                <a:latin typeface="仿宋" panose="02010609060101010101" pitchFamily="49" charset="-122"/>
                <a:ea typeface="仿宋" panose="02010609060101010101" pitchFamily="49" charset="-122"/>
              </a:rPr>
              <a:t>1GHZ</a:t>
            </a:r>
            <a:r>
              <a:rPr lang="zh-CN" altLang="en-US" b="1" dirty="0">
                <a:solidFill>
                  <a:srgbClr val="000000"/>
                </a:solidFill>
                <a:latin typeface="仿宋" panose="02010609060101010101" pitchFamily="49" charset="-122"/>
                <a:ea typeface="仿宋" panose="02010609060101010101" pitchFamily="49" charset="-122"/>
              </a:rPr>
              <a:t>，在其上运行由</a:t>
            </a:r>
            <a:r>
              <a:rPr lang="en-US" altLang="zh-CN" b="1" dirty="0">
                <a:solidFill>
                  <a:srgbClr val="000000"/>
                </a:solidFill>
                <a:latin typeface="仿宋" panose="02010609060101010101" pitchFamily="49" charset="-122"/>
                <a:ea typeface="仿宋" panose="02010609060101010101" pitchFamily="49" charset="-122"/>
              </a:rPr>
              <a:t>2</a:t>
            </a:r>
            <a:r>
              <a:rPr lang="en-US" altLang="zh-CN" b="1" dirty="0">
                <a:solidFill>
                  <a:srgbClr val="000000"/>
                </a:solidFill>
                <a:latin typeface="仿宋" panose="02010609060101010101" pitchFamily="49" charset="-122"/>
                <a:ea typeface="仿宋" panose="02010609060101010101" pitchFamily="49" charset="-122"/>
                <a:sym typeface="Symbol" panose="05050102010706020507" pitchFamily="18" charset="2"/>
              </a:rPr>
              <a:t>10</a:t>
            </a:r>
            <a:r>
              <a:rPr lang="en-US" altLang="zh-CN" b="1" baseline="30000" dirty="0">
                <a:solidFill>
                  <a:srgbClr val="000000"/>
                </a:solidFill>
                <a:latin typeface="仿宋" panose="02010609060101010101" pitchFamily="49" charset="-122"/>
                <a:ea typeface="仿宋" panose="02010609060101010101" pitchFamily="49" charset="-122"/>
                <a:sym typeface="Symbol" panose="05050102010706020507" pitchFamily="18" charset="2"/>
              </a:rPr>
              <a:t>5</a:t>
            </a:r>
            <a:r>
              <a:rPr lang="zh-CN" altLang="en-US" b="1" dirty="0">
                <a:solidFill>
                  <a:srgbClr val="000000"/>
                </a:solidFill>
                <a:latin typeface="仿宋" panose="02010609060101010101" pitchFamily="49" charset="-122"/>
                <a:ea typeface="仿宋" panose="02010609060101010101" pitchFamily="49" charset="-122"/>
              </a:rPr>
              <a:t>条指令组成的目标代码，程序主要由</a:t>
            </a:r>
            <a:r>
              <a:rPr lang="en-US" altLang="zh-CN" b="1" dirty="0">
                <a:solidFill>
                  <a:srgbClr val="000000"/>
                </a:solidFill>
                <a:latin typeface="仿宋" panose="02010609060101010101" pitchFamily="49" charset="-122"/>
                <a:ea typeface="仿宋" panose="02010609060101010101" pitchFamily="49" charset="-122"/>
              </a:rPr>
              <a:t>4</a:t>
            </a:r>
            <a:r>
              <a:rPr lang="zh-CN" altLang="en-US" b="1" dirty="0">
                <a:solidFill>
                  <a:srgbClr val="000000"/>
                </a:solidFill>
                <a:latin typeface="仿宋" panose="02010609060101010101" pitchFamily="49" charset="-122"/>
                <a:ea typeface="仿宋" panose="02010609060101010101" pitchFamily="49" charset="-122"/>
              </a:rPr>
              <a:t>类指令组成，他们所占的比例和各自的</a:t>
            </a:r>
            <a:r>
              <a:rPr lang="en-US" altLang="zh-CN" b="1" dirty="0">
                <a:solidFill>
                  <a:srgbClr val="000000"/>
                </a:solidFill>
                <a:latin typeface="仿宋" panose="02010609060101010101" pitchFamily="49" charset="-122"/>
                <a:ea typeface="仿宋" panose="02010609060101010101" pitchFamily="49" charset="-122"/>
              </a:rPr>
              <a:t>CPI</a:t>
            </a:r>
            <a:r>
              <a:rPr lang="zh-CN" altLang="en-US" b="1" dirty="0">
                <a:solidFill>
                  <a:srgbClr val="000000"/>
                </a:solidFill>
                <a:latin typeface="仿宋" panose="02010609060101010101" pitchFamily="49" charset="-122"/>
                <a:ea typeface="仿宋" panose="02010609060101010101" pitchFamily="49" charset="-122"/>
              </a:rPr>
              <a:t>如下表所示，求程序的</a:t>
            </a:r>
            <a:r>
              <a:rPr lang="en-US" altLang="zh-CN" b="1" dirty="0">
                <a:solidFill>
                  <a:srgbClr val="000000"/>
                </a:solidFill>
                <a:latin typeface="仿宋" panose="02010609060101010101" pitchFamily="49" charset="-122"/>
                <a:ea typeface="仿宋" panose="02010609060101010101" pitchFamily="49" charset="-122"/>
              </a:rPr>
              <a:t>CPI</a:t>
            </a:r>
            <a:r>
              <a:rPr lang="zh-CN" altLang="en-US" b="1" dirty="0">
                <a:solidFill>
                  <a:srgbClr val="000000"/>
                </a:solidFill>
                <a:latin typeface="仿宋" panose="02010609060101010101" pitchFamily="49" charset="-122"/>
                <a:ea typeface="仿宋" panose="02010609060101010101" pitchFamily="49" charset="-122"/>
              </a:rPr>
              <a:t>和</a:t>
            </a:r>
            <a:r>
              <a:rPr lang="en-US" altLang="zh-CN" b="1" dirty="0">
                <a:solidFill>
                  <a:srgbClr val="000000"/>
                </a:solidFill>
                <a:latin typeface="仿宋" panose="02010609060101010101" pitchFamily="49" charset="-122"/>
                <a:ea typeface="仿宋" panose="02010609060101010101" pitchFamily="49" charset="-122"/>
              </a:rPr>
              <a:t>MIPS</a:t>
            </a:r>
            <a:r>
              <a:rPr lang="zh-CN" altLang="en-US" sz="2800" b="1" dirty="0">
                <a:solidFill>
                  <a:srgbClr val="000000"/>
                </a:solidFill>
                <a:latin typeface="仿宋" panose="02010609060101010101" pitchFamily="49" charset="-122"/>
                <a:ea typeface="仿宋" panose="02010609060101010101" pitchFamily="49" charset="-122"/>
              </a:rPr>
              <a:t>，</a:t>
            </a:r>
            <a:r>
              <a:rPr lang="zh-CN" altLang="en-US" sz="2800" b="1" dirty="0">
                <a:solidFill>
                  <a:srgbClr val="C00000"/>
                </a:solidFill>
                <a:latin typeface="仿宋" panose="02010609060101010101" pitchFamily="49" charset="-122"/>
                <a:ea typeface="仿宋" panose="02010609060101010101" pitchFamily="49" charset="-122"/>
              </a:rPr>
              <a:t>求程序执行时间？</a:t>
            </a:r>
            <a:endParaRPr lang="zh-CN" altLang="en-US" sz="2800" b="1" dirty="0">
              <a:solidFill>
                <a:srgbClr val="C00000"/>
              </a:solidFill>
              <a:latin typeface="仿宋" panose="02010609060101010101" pitchFamily="49" charset="-122"/>
              <a:ea typeface="仿宋" panose="02010609060101010101" pitchFamily="49" charset="-122"/>
            </a:endParaRPr>
          </a:p>
          <a:p>
            <a:endParaRPr lang="zh-CN" altLang="en-US" dirty="0"/>
          </a:p>
        </p:txBody>
      </p:sp>
      <p:graphicFrame>
        <p:nvGraphicFramePr>
          <p:cNvPr id="4" name="Group 32"/>
          <p:cNvGraphicFramePr/>
          <p:nvPr/>
        </p:nvGraphicFramePr>
        <p:xfrm>
          <a:off x="1388046" y="2630947"/>
          <a:ext cx="5492750" cy="2032000"/>
        </p:xfrm>
        <a:graphic>
          <a:graphicData uri="http://schemas.openxmlformats.org/drawingml/2006/table">
            <a:tbl>
              <a:tblPr/>
              <a:tblGrid>
                <a:gridCol w="2324100"/>
                <a:gridCol w="1163638"/>
                <a:gridCol w="2005012"/>
              </a:tblGrid>
              <a:tr h="431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指令类型</a:t>
                      </a:r>
                      <a:endPar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a:ln>
                            <a:noFill/>
                          </a:ln>
                          <a:solidFill>
                            <a:schemeClr val="tx1"/>
                          </a:solidFill>
                          <a:effectLst/>
                          <a:latin typeface="仿宋" panose="02010609060101010101" pitchFamily="49" charset="-122"/>
                          <a:ea typeface="仿宋" panose="02010609060101010101" pitchFamily="49" charset="-122"/>
                        </a:rPr>
                        <a:t>CPI</a:t>
                      </a:r>
                      <a:endParaRPr kumimoji="1" lang="en-US" altLang="zh-CN" sz="2000" b="0" i="0" u="none" strike="noStrike" cap="none" normalizeH="0" baseline="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a:ln>
                            <a:noFill/>
                          </a:ln>
                          <a:solidFill>
                            <a:schemeClr val="tx1"/>
                          </a:solidFill>
                          <a:effectLst/>
                          <a:latin typeface="仿宋" panose="02010609060101010101" pitchFamily="49" charset="-122"/>
                          <a:ea typeface="仿宋" panose="02010609060101010101" pitchFamily="49" charset="-122"/>
                        </a:rPr>
                        <a:t>指令混合比例</a:t>
                      </a:r>
                      <a:endParaRPr kumimoji="1" lang="zh-CN" altLang="en-US" sz="2000" b="0" i="0" u="none" strike="noStrike" cap="none" normalizeH="0" baseline="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算术和逻辑</a:t>
                      </a:r>
                      <a:endPar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60%</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4095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Load/Store</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2</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18%</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转移</a:t>
                      </a:r>
                      <a:endPar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a:ln>
                            <a:noFill/>
                          </a:ln>
                          <a:solidFill>
                            <a:schemeClr val="tx1"/>
                          </a:solidFill>
                          <a:effectLst/>
                          <a:latin typeface="仿宋" panose="02010609060101010101" pitchFamily="49" charset="-122"/>
                          <a:ea typeface="仿宋" panose="02010609060101010101" pitchFamily="49" charset="-122"/>
                        </a:rPr>
                        <a:t>4</a:t>
                      </a:r>
                      <a:endParaRPr kumimoji="1" lang="en-US" altLang="zh-CN" sz="2000" b="0" i="0" u="none" strike="noStrike" cap="none" normalizeH="0" baseline="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12%</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a:ln>
                            <a:noFill/>
                          </a:ln>
                          <a:solidFill>
                            <a:schemeClr val="tx1"/>
                          </a:solidFill>
                          <a:effectLst/>
                          <a:latin typeface="仿宋" panose="02010609060101010101" pitchFamily="49" charset="-122"/>
                          <a:ea typeface="仿宋" panose="02010609060101010101" pitchFamily="49" charset="-122"/>
                        </a:rPr>
                        <a:t>Cache</a:t>
                      </a:r>
                      <a:r>
                        <a:rPr kumimoji="1" lang="zh-CN" altLang="en-US" sz="2000" b="0" i="0" u="none" strike="noStrike" cap="none" normalizeH="0" baseline="0">
                          <a:ln>
                            <a:noFill/>
                          </a:ln>
                          <a:solidFill>
                            <a:schemeClr val="tx1"/>
                          </a:solidFill>
                          <a:effectLst/>
                          <a:latin typeface="仿宋" panose="02010609060101010101" pitchFamily="49" charset="-122"/>
                          <a:ea typeface="仿宋" panose="02010609060101010101" pitchFamily="49" charset="-122"/>
                        </a:rPr>
                        <a:t>缺失访存</a:t>
                      </a:r>
                      <a:endParaRPr kumimoji="1" lang="zh-CN" altLang="en-US" sz="2000" b="0" i="0" u="none" strike="noStrike" cap="none" normalizeH="0" baseline="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8</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10%</a:t>
                      </a:r>
                      <a:endPar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r>
            </a:tbl>
          </a:graphicData>
        </a:graphic>
      </p:graphicFrame>
      <p:sp>
        <p:nvSpPr>
          <p:cNvPr id="5" name="Text Box 31"/>
          <p:cNvSpPr txBox="1">
            <a:spLocks noChangeArrowheads="1"/>
          </p:cNvSpPr>
          <p:nvPr/>
        </p:nvSpPr>
        <p:spPr bwMode="auto">
          <a:xfrm>
            <a:off x="615412" y="5056787"/>
            <a:ext cx="11144197" cy="1133708"/>
          </a:xfrm>
          <a:prstGeom prst="rect">
            <a:avLst/>
          </a:prstGeom>
          <a:noFill/>
          <a:ln w="9525">
            <a:noFill/>
            <a:miter lim="800000"/>
            <a:tailEnd type="none" w="sm" len="sm"/>
          </a:ln>
        </p:spPr>
        <p:txBody>
          <a:bodyPr wrap="square">
            <a:spAutoFit/>
          </a:bodyPr>
          <a:lstStyle/>
          <a:p>
            <a:pPr algn="just" eaLnBrk="0" hangingPunct="0">
              <a:lnSpc>
                <a:spcPct val="150000"/>
              </a:lnSpc>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解：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 CPI / f  =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2.24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10</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9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4.48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-4</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IC/MIPS*10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rgbClr val="404040"/>
                </a:solidFill>
                <a:latin typeface="微软雅黑" panose="020B0503020204020204" pitchFamily="34" charset="-122"/>
                <a:ea typeface="微软雅黑" panose="020B0503020204020204" pitchFamily="34" charset="-122"/>
              </a:rPr>
              <a:t>2 </a:t>
            </a:r>
            <a:r>
              <a:rPr lang="en-US" altLang="zh-CN" sz="2400" dirty="0">
                <a:solidFill>
                  <a:srgbClr val="404040"/>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446.44*10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4.48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-4</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sz="2400" baseline="70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 Box 31"/>
          <p:cNvSpPr txBox="1">
            <a:spLocks noChangeArrowheads="1"/>
          </p:cNvSpPr>
          <p:nvPr/>
        </p:nvSpPr>
        <p:spPr bwMode="auto">
          <a:xfrm>
            <a:off x="7514255" y="3253444"/>
            <a:ext cx="5017987" cy="1015663"/>
          </a:xfrm>
          <a:prstGeom prst="rect">
            <a:avLst/>
          </a:prstGeom>
          <a:noFill/>
          <a:ln w="9525">
            <a:noFill/>
            <a:miter lim="800000"/>
            <a:tailEnd type="none" w="sm" len="sm"/>
          </a:ln>
        </p:spPr>
        <p:txBody>
          <a:bodyPr wrap="square">
            <a:spAutoFit/>
          </a:bodyPr>
          <a:lstStyle/>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CPI = 2.24</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MIPS =  446.4</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utoUpdateAnimBg="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时间指标的应用思考</a:t>
            </a:r>
            <a:endParaRPr lang="zh-CN" altLang="en-US" dirty="0"/>
          </a:p>
        </p:txBody>
      </p:sp>
      <p:sp>
        <p:nvSpPr>
          <p:cNvPr id="3" name="内容占位符 2"/>
          <p:cNvSpPr>
            <a:spLocks noGrp="1"/>
          </p:cNvSpPr>
          <p:nvPr>
            <p:ph idx="1"/>
          </p:nvPr>
        </p:nvSpPr>
        <p:spPr>
          <a:xfrm>
            <a:off x="487822" y="942763"/>
            <a:ext cx="10515599" cy="1215645"/>
          </a:xfrm>
        </p:spPr>
        <p:txBody>
          <a:bodyPr>
            <a:normAutofit/>
          </a:bodyPr>
          <a:lstStyle/>
          <a:p>
            <a:r>
              <a:rPr lang="zh-CN" altLang="en-US" dirty="0">
                <a:solidFill>
                  <a:srgbClr val="404040"/>
                </a:solidFill>
                <a:sym typeface="Arial" panose="020B0604020202020204" pitchFamily="34" charset="0"/>
              </a:rPr>
              <a:t>计算机性能指标是确定的吗？</a:t>
            </a:r>
            <a:endParaRPr lang="en-US" altLang="zh-CN" dirty="0">
              <a:solidFill>
                <a:srgbClr val="404040"/>
              </a:solidFill>
              <a:sym typeface="Arial" panose="020B0604020202020204" pitchFamily="34" charset="0"/>
            </a:endParaRPr>
          </a:p>
          <a:p>
            <a:r>
              <a:rPr lang="zh-CN" altLang="en-US" dirty="0">
                <a:solidFill>
                  <a:srgbClr val="404040"/>
                </a:solidFill>
                <a:sym typeface="Arial" panose="020B0604020202020204" pitchFamily="34" charset="0"/>
              </a:rPr>
              <a:t>如何合理利用时间指标评测计算机性能？</a:t>
            </a:r>
            <a:endParaRPr lang="zh-CN" altLang="en-US" dirty="0">
              <a:solidFill>
                <a:srgbClr val="404040"/>
              </a:solidFill>
              <a:sym typeface="Arial" panose="020B0604020202020204" pitchFamily="34" charset="0"/>
            </a:endParaRPr>
          </a:p>
        </p:txBody>
      </p:sp>
      <p:grpSp>
        <p:nvGrpSpPr>
          <p:cNvPr id="4" name="组合 3"/>
          <p:cNvGrpSpPr/>
          <p:nvPr/>
        </p:nvGrpSpPr>
        <p:grpSpPr>
          <a:xfrm>
            <a:off x="1543924" y="2565970"/>
            <a:ext cx="4445543" cy="2897883"/>
            <a:chOff x="1578690" y="1888133"/>
            <a:chExt cx="4688659" cy="3056361"/>
          </a:xfrm>
        </p:grpSpPr>
        <p:grpSp>
          <p:nvGrpSpPr>
            <p:cNvPr id="5" name="组合 4"/>
            <p:cNvGrpSpPr/>
            <p:nvPr/>
          </p:nvGrpSpPr>
          <p:grpSpPr>
            <a:xfrm>
              <a:off x="1578690" y="1888133"/>
              <a:ext cx="4688659" cy="3056361"/>
              <a:chOff x="1499936" y="1888133"/>
              <a:chExt cx="4688659" cy="3056361"/>
            </a:xfrm>
          </p:grpSpPr>
          <p:sp>
            <p:nvSpPr>
              <p:cNvPr id="7" name="Freeform 23"/>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chemeClr val="accent6">
                  <a:lumMod val="50000"/>
                  <a:alpha val="79999"/>
                </a:scheme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p:cNvSpPr/>
              <p:nvPr/>
            </p:nvSpPr>
            <p:spPr>
              <a:xfrm>
                <a:off x="2087221" y="2737662"/>
                <a:ext cx="3514087" cy="1335695"/>
              </a:xfrm>
              <a:prstGeom prst="rect">
                <a:avLst/>
              </a:prstGeom>
            </p:spPr>
            <p:txBody>
              <a:bodyPr wrap="square" anchor="ctr">
                <a:spAutoFit/>
              </a:bodyPr>
              <a:lstStyle/>
              <a:p>
                <a:pPr>
                  <a:lnSpc>
                    <a:spcPct val="120000"/>
                  </a:lnSpc>
                  <a:spcBef>
                    <a:spcPts val="570"/>
                  </a:spcBef>
                  <a:spcAft>
                    <a:spcPts val="570"/>
                  </a:spcAft>
                </a:pPr>
                <a:r>
                  <a:rPr lang="en-US" altLang="zh-CN" sz="2180" i="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f</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CPI</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MIPS</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CPU</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时间在评价计算机性能方面的特点和不足</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6" name="Freeform 72"/>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5"/>
            </a:p>
          </p:txBody>
        </p:sp>
      </p:grpSp>
      <p:grpSp>
        <p:nvGrpSpPr>
          <p:cNvPr id="9" name="组合 8"/>
          <p:cNvGrpSpPr/>
          <p:nvPr/>
        </p:nvGrpSpPr>
        <p:grpSpPr>
          <a:xfrm>
            <a:off x="6300430" y="2555725"/>
            <a:ext cx="4445540" cy="2897881"/>
            <a:chOff x="6642334" y="1888133"/>
            <a:chExt cx="4688655" cy="3056359"/>
          </a:xfrm>
        </p:grpSpPr>
        <p:grpSp>
          <p:nvGrpSpPr>
            <p:cNvPr id="10" name="组合 9"/>
            <p:cNvGrpSpPr/>
            <p:nvPr/>
          </p:nvGrpSpPr>
          <p:grpSpPr>
            <a:xfrm>
              <a:off x="6642334" y="1888133"/>
              <a:ext cx="4688655" cy="3056359"/>
              <a:chOff x="6563580" y="1888133"/>
              <a:chExt cx="4688655" cy="3056359"/>
            </a:xfrm>
          </p:grpSpPr>
          <p:sp>
            <p:nvSpPr>
              <p:cNvPr id="12" name="Freeform 23"/>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p:cNvSpPr/>
              <p:nvPr/>
            </p:nvSpPr>
            <p:spPr>
              <a:xfrm>
                <a:off x="7134322" y="2525278"/>
                <a:ext cx="3737670" cy="1760458"/>
              </a:xfrm>
              <a:prstGeom prst="rect">
                <a:avLst/>
              </a:prstGeom>
            </p:spPr>
            <p:txBody>
              <a:bodyPr wrap="square" anchor="ctr">
                <a:spAutoFit/>
              </a:bodyPr>
              <a:lstStyle/>
              <a:p>
                <a:pPr>
                  <a:lnSpc>
                    <a:spcPct val="120000"/>
                  </a:lnSpc>
                  <a:spcBef>
                    <a:spcPts val="570"/>
                  </a:spcBef>
                  <a:spcAft>
                    <a:spcPts val="570"/>
                  </a:spcAft>
                </a:pP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如何科学合理测试计算机系统的综合性能</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有哪些常用测试工具</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测试结果能否真实反映计算机的实际性能</a:t>
                </a:r>
                <a:r>
                  <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18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1" name="Freeform 72"/>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184845" cy="617641"/>
          </a:xfrm>
        </p:spPr>
        <p:txBody>
          <a:bodyPr/>
          <a:lstStyle/>
          <a:p>
            <a:r>
              <a:rPr lang="zh-CN" altLang="en-US" dirty="0"/>
              <a:t>关键时间指标</a:t>
            </a:r>
            <a:endParaRPr lang="zh-CN" altLang="en-US" dirty="0"/>
          </a:p>
        </p:txBody>
      </p:sp>
      <p:sp>
        <p:nvSpPr>
          <p:cNvPr id="3" name="内容占位符 2"/>
          <p:cNvSpPr>
            <a:spLocks noGrp="1"/>
          </p:cNvSpPr>
          <p:nvPr>
            <p:ph idx="1"/>
          </p:nvPr>
        </p:nvSpPr>
        <p:spPr>
          <a:xfrm>
            <a:off x="487822" y="942764"/>
            <a:ext cx="10949435" cy="5637024"/>
          </a:xfrm>
        </p:spPr>
        <p:txBody>
          <a:bodyPr>
            <a:normAutofit/>
          </a:bodyPr>
          <a:lstStyle/>
          <a:p>
            <a:pPr>
              <a:lnSpc>
                <a:spcPct val="150000"/>
              </a:lnSpc>
            </a:pPr>
            <a:r>
              <a:rPr lang="zh-CN" altLang="en-US" dirty="0">
                <a:solidFill>
                  <a:schemeClr val="tx1">
                    <a:lumMod val="75000"/>
                    <a:lumOff val="25000"/>
                  </a:schemeClr>
                </a:solidFill>
              </a:rPr>
              <a:t>实际上</a:t>
            </a:r>
            <a:r>
              <a:rPr lang="zh-CN" altLang="en-US" dirty="0">
                <a:solidFill>
                  <a:srgbClr val="C00000"/>
                </a:solidFill>
              </a:rPr>
              <a:t>频率</a:t>
            </a:r>
            <a:r>
              <a:rPr lang="zh-CN" altLang="en-US" dirty="0">
                <a:solidFill>
                  <a:schemeClr val="tx1">
                    <a:lumMod val="75000"/>
                    <a:lumOff val="25000"/>
                  </a:schemeClr>
                </a:solidFill>
              </a:rPr>
              <a:t>和</a:t>
            </a:r>
            <a:r>
              <a:rPr lang="en-US" altLang="zh-CN" dirty="0">
                <a:solidFill>
                  <a:srgbClr val="C00000"/>
                </a:solidFill>
              </a:rPr>
              <a:t>IPC</a:t>
            </a:r>
            <a:r>
              <a:rPr lang="zh-CN" altLang="en-US" dirty="0">
                <a:solidFill>
                  <a:schemeClr val="tx1">
                    <a:lumMod val="75000"/>
                    <a:lumOff val="25000"/>
                  </a:schemeClr>
                </a:solidFill>
              </a:rPr>
              <a:t>真正决定</a:t>
            </a: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endParaRPr lang="en-US" altLang="zh-CN" sz="2800" dirty="0">
              <a:solidFill>
                <a:schemeClr val="tx1">
                  <a:lumMod val="75000"/>
                  <a:lumOff val="25000"/>
                </a:schemeClr>
              </a:solidFill>
            </a:endParaRPr>
          </a:p>
          <a:p>
            <a:pPr>
              <a:lnSpc>
                <a:spcPct val="150000"/>
              </a:lnSpc>
            </a:pP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r>
              <a:rPr lang="en-US" altLang="zh-CN" dirty="0">
                <a:solidFill>
                  <a:schemeClr val="tx1">
                    <a:lumMod val="75000"/>
                    <a:lumOff val="25000"/>
                  </a:schemeClr>
                </a:solidFill>
              </a:rPr>
              <a:t>=IPC × </a:t>
            </a:r>
            <a:r>
              <a:rPr lang="zh-CN" altLang="en-US" dirty="0">
                <a:solidFill>
                  <a:schemeClr val="tx1">
                    <a:lumMod val="75000"/>
                    <a:lumOff val="25000"/>
                  </a:schemeClr>
                </a:solidFill>
              </a:rPr>
              <a:t>频率</a:t>
            </a:r>
            <a:r>
              <a:rPr lang="en-US" altLang="zh-CN" dirty="0">
                <a:solidFill>
                  <a:schemeClr val="tx1">
                    <a:lumMod val="75000"/>
                    <a:lumOff val="25000"/>
                  </a:schemeClr>
                </a:solidFill>
              </a:rPr>
              <a:t>f</a:t>
            </a:r>
            <a:r>
              <a:rPr lang="zh-CN" altLang="en-US" dirty="0">
                <a:solidFill>
                  <a:schemeClr val="tx1">
                    <a:lumMod val="75000"/>
                    <a:lumOff val="25000"/>
                  </a:schemeClr>
                </a:solidFill>
              </a:rPr>
              <a:t>   </a:t>
            </a:r>
            <a:r>
              <a:rPr lang="en-US" altLang="zh-CN" dirty="0">
                <a:solidFill>
                  <a:schemeClr val="tx1">
                    <a:lumMod val="75000"/>
                    <a:lumOff val="25000"/>
                  </a:schemeClr>
                </a:solidFill>
              </a:rPr>
              <a:t>(MHz</a:t>
            </a:r>
            <a:r>
              <a:rPr lang="zh-CN" altLang="en-US" dirty="0">
                <a:solidFill>
                  <a:schemeClr val="tx1">
                    <a:lumMod val="75000"/>
                    <a:lumOff val="25000"/>
                  </a:schemeClr>
                </a:solidFill>
              </a:rPr>
              <a:t>时钟速度</a:t>
            </a:r>
            <a:r>
              <a:rPr lang="en-US" altLang="zh-CN" dirty="0">
                <a:solidFill>
                  <a:schemeClr val="tx1">
                    <a:lumMod val="75000"/>
                    <a:lumOff val="25000"/>
                  </a:schemeClr>
                </a:solidFill>
              </a:rPr>
              <a:t>)</a:t>
            </a:r>
            <a:endParaRPr lang="en-US" altLang="zh-CN" dirty="0">
              <a:solidFill>
                <a:schemeClr val="tx1">
                  <a:lumMod val="75000"/>
                  <a:lumOff val="25000"/>
                </a:schemeClr>
              </a:solidFill>
            </a:endParaRPr>
          </a:p>
          <a:p>
            <a:pPr lvl="1">
              <a:lnSpc>
                <a:spcPct val="150000"/>
              </a:lnSpc>
            </a:pPr>
            <a:r>
              <a:rPr lang="zh-CN" altLang="en-US" sz="2200" dirty="0"/>
              <a:t>由英特尔提出并被业界广泛认可</a:t>
            </a:r>
            <a:endParaRPr lang="zh-CN" altLang="en-US" sz="2200" dirty="0"/>
          </a:p>
          <a:p>
            <a:pPr>
              <a:lnSpc>
                <a:spcPct val="150000"/>
              </a:lnSpc>
            </a:pPr>
            <a:r>
              <a:rPr lang="zh-CN" altLang="en-US" dirty="0">
                <a:solidFill>
                  <a:schemeClr val="tx1">
                    <a:lumMod val="75000"/>
                    <a:lumOff val="25000"/>
                  </a:schemeClr>
                </a:solidFill>
              </a:rPr>
              <a:t>主频为</a:t>
            </a:r>
            <a:r>
              <a:rPr lang="en-US" altLang="zh-CN" dirty="0">
                <a:solidFill>
                  <a:schemeClr val="tx1">
                    <a:lumMod val="75000"/>
                    <a:lumOff val="25000"/>
                  </a:schemeClr>
                </a:solidFill>
              </a:rPr>
              <a:t>800MHz</a:t>
            </a:r>
            <a:r>
              <a:rPr lang="zh-CN" altLang="en-US" dirty="0">
                <a:solidFill>
                  <a:schemeClr val="tx1">
                    <a:lumMod val="75000"/>
                    <a:lumOff val="25000"/>
                  </a:schemeClr>
                </a:solidFill>
              </a:rPr>
              <a:t>的</a:t>
            </a:r>
            <a:r>
              <a:rPr lang="zh-CN" altLang="en-US" dirty="0">
                <a:solidFill>
                  <a:srgbClr val="0070C0"/>
                </a:solidFill>
              </a:rPr>
              <a:t>安腾处理器   </a:t>
            </a:r>
            <a:r>
              <a:rPr lang="en-US" altLang="zh-CN" dirty="0">
                <a:solidFill>
                  <a:schemeClr val="tx1">
                    <a:lumMod val="75000"/>
                    <a:lumOff val="25000"/>
                  </a:schemeClr>
                </a:solidFill>
              </a:rPr>
              <a:t>&amp;  1800MHz</a:t>
            </a:r>
            <a:r>
              <a:rPr lang="zh-CN" altLang="en-US" dirty="0">
                <a:solidFill>
                  <a:schemeClr val="tx1">
                    <a:lumMod val="75000"/>
                    <a:lumOff val="25000"/>
                  </a:schemeClr>
                </a:solidFill>
              </a:rPr>
              <a:t>的</a:t>
            </a:r>
            <a:r>
              <a:rPr lang="zh-CN" altLang="en-US" dirty="0">
                <a:solidFill>
                  <a:srgbClr val="0070C0"/>
                </a:solidFill>
                <a:hlinkClick r:id="rId1"/>
              </a:rPr>
              <a:t>奔腾</a:t>
            </a:r>
            <a:r>
              <a:rPr lang="en-US" altLang="zh-CN" dirty="0">
                <a:solidFill>
                  <a:srgbClr val="0070C0"/>
                </a:solidFill>
                <a:hlinkClick r:id="rId1"/>
              </a:rPr>
              <a:t>4</a:t>
            </a:r>
            <a:r>
              <a:rPr lang="zh-CN" altLang="en-US" dirty="0">
                <a:solidFill>
                  <a:srgbClr val="0070C0"/>
                </a:solidFill>
                <a:hlinkClick r:id="rId1"/>
              </a:rPr>
              <a:t>处理器</a:t>
            </a:r>
            <a:endParaRPr lang="en-US" altLang="zh-CN" dirty="0">
              <a:solidFill>
                <a:srgbClr val="0070C0"/>
              </a:solidFill>
            </a:endParaRPr>
          </a:p>
          <a:p>
            <a:pPr lvl="1">
              <a:lnSpc>
                <a:spcPct val="150000"/>
              </a:lnSpc>
            </a:pPr>
            <a:r>
              <a:rPr lang="zh-CN" altLang="en-US" sz="2200" dirty="0"/>
              <a:t>企业服务器与台式机</a:t>
            </a:r>
            <a:r>
              <a:rPr lang="en-US" altLang="zh-CN" sz="2200" dirty="0"/>
              <a:t>CPU</a:t>
            </a:r>
            <a:endParaRPr lang="en-US" altLang="zh-CN" sz="2200" dirty="0"/>
          </a:p>
          <a:p>
            <a:endParaRPr lang="zh-CN" altLang="en-US" dirty="0"/>
          </a:p>
        </p:txBody>
      </p:sp>
      <p:grpSp>
        <p:nvGrpSpPr>
          <p:cNvPr id="7" name="组合 6"/>
          <p:cNvGrpSpPr/>
          <p:nvPr/>
        </p:nvGrpSpPr>
        <p:grpSpPr>
          <a:xfrm>
            <a:off x="2578510" y="4404312"/>
            <a:ext cx="6941729" cy="1880197"/>
            <a:chOff x="2578510" y="4404312"/>
            <a:chExt cx="6941729" cy="1880197"/>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510" y="4455042"/>
              <a:ext cx="1778738" cy="177873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309" y="4404312"/>
              <a:ext cx="2506930" cy="1880197"/>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2120" t="26097" r="2120" b="27509"/>
            <a:stretch>
              <a:fillRect/>
            </a:stretch>
          </p:blipFill>
          <p:spPr>
            <a:xfrm>
              <a:off x="4683237" y="4891494"/>
              <a:ext cx="2345944" cy="108837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时间指标的应用思考</a:t>
            </a:r>
            <a:endParaRPr lang="zh-CN" altLang="en-US" dirty="0"/>
          </a:p>
        </p:txBody>
      </p:sp>
      <p:sp>
        <p:nvSpPr>
          <p:cNvPr id="3" name="内容占位符 2"/>
          <p:cNvSpPr>
            <a:spLocks noGrp="1"/>
          </p:cNvSpPr>
          <p:nvPr>
            <p:ph idx="1"/>
          </p:nvPr>
        </p:nvSpPr>
        <p:spPr/>
        <p:txBody>
          <a:bodyPr/>
          <a:lstStyle/>
          <a:p>
            <a:r>
              <a:rPr lang="zh-CN" altLang="en-US" dirty="0"/>
              <a:t>计算机性能指标是确定的吗？</a:t>
            </a:r>
            <a:endParaRPr lang="zh-CN" altLang="en-US" dirty="0"/>
          </a:p>
        </p:txBody>
      </p:sp>
      <p:graphicFrame>
        <p:nvGraphicFramePr>
          <p:cNvPr id="4" name="表格 3"/>
          <p:cNvGraphicFramePr>
            <a:graphicFrameLocks noGrp="1"/>
          </p:cNvGraphicFramePr>
          <p:nvPr/>
        </p:nvGraphicFramePr>
        <p:xfrm>
          <a:off x="1042076" y="2090057"/>
          <a:ext cx="9961346" cy="3253631"/>
        </p:xfrm>
        <a:graphic>
          <a:graphicData uri="http://schemas.openxmlformats.org/drawingml/2006/table">
            <a:tbl>
              <a:tblPr firstRow="1" bandRow="1">
                <a:tableStyleId>{5C22544A-7EE6-4342-B048-85BDC9FD1C3A}</a:tableStyleId>
              </a:tblPr>
              <a:tblGrid>
                <a:gridCol w="2383720"/>
                <a:gridCol w="3788813"/>
                <a:gridCol w="3788813"/>
              </a:tblGrid>
              <a:tr h="727571">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硬件或软件指标</a:t>
                      </a:r>
                      <a:endParaRPr lang="zh-CN" altLang="en-US" sz="2300" dirty="0">
                        <a:latin typeface="微软雅黑" panose="020B0503020204020204" pitchFamily="34" charset="-122"/>
                        <a:ea typeface="微软雅黑" panose="020B0503020204020204" pitchFamily="34" charset="-122"/>
                      </a:endParaRP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如何影响</a:t>
                      </a:r>
                      <a:endParaRPr lang="zh-CN" altLang="en-US" sz="2300" dirty="0">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影响什么</a:t>
                      </a:r>
                      <a:endParaRPr lang="zh-CN" altLang="en-US" sz="2300" dirty="0">
                        <a:latin typeface="微软雅黑" panose="020B0503020204020204" pitchFamily="34" charset="-122"/>
                        <a:ea typeface="微软雅黑" panose="020B0503020204020204" pitchFamily="34" charset="-122"/>
                      </a:endParaRPr>
                    </a:p>
                  </a:txBody>
                  <a:tcPr marL="106899" marR="106899" marT="53449" marB="53449"/>
                </a:tc>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算法</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 影响指令数量和指令类型</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编程语言</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编译程序</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300" dirty="0">
                          <a:solidFill>
                            <a:srgbClr val="404040"/>
                          </a:solidFill>
                          <a:latin typeface="微软雅黑" panose="020B0503020204020204" pitchFamily="34" charset="-122"/>
                          <a:ea typeface="微软雅黑" panose="020B0503020204020204" pitchFamily="34" charset="-122"/>
                        </a:rPr>
                        <a:t> 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指令集体系结构</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全面影响</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c>
                  <a:txBody>
                    <a:bodyPr/>
                    <a:lstStyle/>
                    <a:p>
                      <a:pPr algn="ctr">
                        <a:lnSpc>
                          <a:spcPct val="150000"/>
                        </a:lnSpc>
                      </a:pPr>
                      <a:r>
                        <a:rPr lang="en-US" altLang="zh-CN" sz="2300" i="1" dirty="0">
                          <a:solidFill>
                            <a:srgbClr val="404040"/>
                          </a:solidFill>
                          <a:latin typeface="微软雅黑" panose="020B0503020204020204" pitchFamily="34" charset="-122"/>
                          <a:ea typeface="微软雅黑" panose="020B0503020204020204" pitchFamily="34" charset="-122"/>
                        </a:rPr>
                        <a:t>f</a:t>
                      </a:r>
                      <a:r>
                        <a:rPr lang="en-US" altLang="zh-CN" sz="2300" dirty="0">
                          <a:solidFill>
                            <a:srgbClr val="404040"/>
                          </a:solidFill>
                          <a:latin typeface="微软雅黑" panose="020B0503020204020204" pitchFamily="34" charset="-122"/>
                          <a:ea typeface="微软雅黑" panose="020B0503020204020204" pitchFamily="34" charset="-122"/>
                        </a:rPr>
                        <a:t> /T </a:t>
                      </a:r>
                      <a:r>
                        <a:rPr lang="en-US" altLang="zh-CN" sz="2300" baseline="0" dirty="0">
                          <a:solidFill>
                            <a:srgbClr val="404040"/>
                          </a:solidFill>
                          <a:latin typeface="微软雅黑" panose="020B0503020204020204" pitchFamily="34" charset="-122"/>
                          <a:ea typeface="微软雅黑" panose="020B0503020204020204" pitchFamily="34" charset="-122"/>
                        </a:rPr>
                        <a:t> CPI  MIPS  CPU</a:t>
                      </a:r>
                      <a:r>
                        <a:rPr lang="zh-CN" altLang="en-US" sz="2300" baseline="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计算机性能测试</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2800" dirty="0">
                <a:solidFill>
                  <a:schemeClr val="tx1">
                    <a:lumMod val="75000"/>
                    <a:lumOff val="25000"/>
                  </a:schemeClr>
                </a:solidFill>
                <a:sym typeface="Arial" panose="020B0604020202020204" pitchFamily="34" charset="0"/>
              </a:rPr>
              <a:t>性能测试原理</a:t>
            </a:r>
            <a:endParaRPr lang="en-US" altLang="zh-CN" sz="2800" dirty="0">
              <a:solidFill>
                <a:schemeClr val="tx1">
                  <a:lumMod val="75000"/>
                  <a:lumOff val="25000"/>
                </a:schemeClr>
              </a:solidFill>
              <a:sym typeface="Arial" panose="020B0604020202020204" pitchFamily="34" charset="0"/>
            </a:endParaRPr>
          </a:p>
          <a:p>
            <a:pPr lvl="1">
              <a:lnSpc>
                <a:spcPct val="150000"/>
              </a:lnSpc>
            </a:pPr>
            <a:r>
              <a:rPr lang="zh-CN" altLang="en-US" sz="2200" dirty="0">
                <a:sym typeface="Arial" panose="020B0604020202020204" pitchFamily="34" charset="0"/>
              </a:rPr>
              <a:t>计算机中配置了大量传感器和状态寄存器</a:t>
            </a:r>
            <a:endParaRPr lang="en-US" altLang="zh-CN" sz="2200" dirty="0">
              <a:sym typeface="Arial" panose="020B0604020202020204" pitchFamily="34" charset="0"/>
            </a:endParaRPr>
          </a:p>
          <a:p>
            <a:pPr lvl="1">
              <a:lnSpc>
                <a:spcPct val="150000"/>
              </a:lnSpc>
            </a:pPr>
            <a:r>
              <a:rPr lang="zh-CN" altLang="en-US" sz="2200" dirty="0">
                <a:latin typeface="微软雅黑" panose="020B0503020204020204" pitchFamily="34" charset="-122"/>
                <a:ea typeface="微软雅黑" panose="020B0503020204020204" pitchFamily="34" charset="-122"/>
              </a:rPr>
              <a:t>通过读取相应寄存器的值得到系统运行的状况</a:t>
            </a:r>
            <a:endParaRPr lang="en-US" altLang="zh-CN" sz="2200" dirty="0">
              <a:latin typeface="微软雅黑" panose="020B0503020204020204" pitchFamily="34" charset="-122"/>
              <a:ea typeface="微软雅黑" panose="020B0503020204020204" pitchFamily="34" charset="-122"/>
            </a:endParaRPr>
          </a:p>
          <a:p>
            <a:pPr lvl="1">
              <a:lnSpc>
                <a:spcPct val="150000"/>
              </a:lnSpc>
            </a:pPr>
            <a:r>
              <a:rPr lang="zh-CN" altLang="en-US" sz="2200" dirty="0">
                <a:latin typeface="微软雅黑" panose="020B0503020204020204" pitchFamily="34" charset="-122"/>
                <a:ea typeface="微软雅黑" panose="020B0503020204020204" pitchFamily="34" charset="-122"/>
              </a:rPr>
              <a:t>通过实际运行测试关键指标获取性能数据</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性能测试工具分类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en-US" altLang="zh-CN" sz="2200" dirty="0"/>
              <a:t>CPU</a:t>
            </a:r>
            <a:r>
              <a:rPr lang="zh-CN" altLang="en-US" sz="2200" dirty="0"/>
              <a:t>测试工具</a:t>
            </a:r>
            <a:endParaRPr lang="en-US" altLang="zh-CN" sz="2200" dirty="0"/>
          </a:p>
          <a:p>
            <a:pPr lvl="1">
              <a:lnSpc>
                <a:spcPct val="150000"/>
              </a:lnSpc>
            </a:pPr>
            <a:r>
              <a:rPr lang="zh-CN" altLang="en-US" sz="2200" dirty="0"/>
              <a:t>显卡测试工具</a:t>
            </a:r>
            <a:endParaRPr lang="en-US" altLang="zh-CN" sz="2200" dirty="0"/>
          </a:p>
          <a:p>
            <a:pPr lvl="1">
              <a:lnSpc>
                <a:spcPct val="150000"/>
              </a:lnSpc>
            </a:pPr>
            <a:r>
              <a:rPr lang="zh-CN" altLang="en-US" sz="2200" dirty="0"/>
              <a:t>磁盘测试工具</a:t>
            </a:r>
            <a:endParaRPr lang="en-US" altLang="zh-CN" sz="2200" dirty="0"/>
          </a:p>
          <a:p>
            <a:pPr lvl="1">
              <a:lnSpc>
                <a:spcPct val="150000"/>
              </a:lnSpc>
            </a:pPr>
            <a:r>
              <a:rPr lang="zh-CN" altLang="en-US" sz="2200" dirty="0"/>
              <a:t>内存测试工具</a:t>
            </a:r>
            <a:endParaRPr lang="en-US" altLang="zh-CN" sz="22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39391" y="3761276"/>
            <a:ext cx="4284283" cy="241348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计算机性能测试 </a:t>
            </a:r>
            <a:r>
              <a:rPr lang="en-US" altLang="zh-CN" dirty="0"/>
              <a:t>Benchmark</a:t>
            </a:r>
            <a:endParaRPr lang="zh-CN" altLang="en-US" dirty="0"/>
          </a:p>
        </p:txBody>
      </p:sp>
      <p:sp>
        <p:nvSpPr>
          <p:cNvPr id="3" name="内容占位符 2"/>
          <p:cNvSpPr>
            <a:spLocks noGrp="1"/>
          </p:cNvSpPr>
          <p:nvPr>
            <p:ph idx="1"/>
          </p:nvPr>
        </p:nvSpPr>
        <p:spPr>
          <a:xfrm>
            <a:off x="487822" y="942764"/>
            <a:ext cx="10878383" cy="5637024"/>
          </a:xfrm>
        </p:spPr>
        <p:txBody>
          <a:bodyPr/>
          <a:lstStyle/>
          <a:p>
            <a:pPr marL="203200" indent="-203200" algn="just">
              <a:lnSpc>
                <a:spcPct val="150000"/>
              </a:lnSpc>
            </a:pPr>
            <a:r>
              <a:rPr lang="zh-CN" altLang="en-US" sz="2400" dirty="0"/>
              <a:t>用基准程序来评测计算机的性能</a:t>
            </a:r>
            <a:endParaRPr lang="zh-CN" altLang="en-US" sz="2400" dirty="0"/>
          </a:p>
          <a:p>
            <a:pPr marL="685800" lvl="1" indent="-190500" algn="just">
              <a:lnSpc>
                <a:spcPct val="150000"/>
              </a:lnSpc>
            </a:pPr>
            <a:r>
              <a:rPr lang="zh-CN" altLang="en-US" sz="2200" dirty="0"/>
              <a:t>专门用来进行性能评价的一组程序</a:t>
            </a:r>
            <a:r>
              <a:rPr lang="en-US" altLang="zh-CN" sz="2200" dirty="0"/>
              <a:t>,</a:t>
            </a:r>
            <a:r>
              <a:rPr lang="zh-CN" altLang="en-US" sz="2200" dirty="0"/>
              <a:t>运行实际负载来反映性能</a:t>
            </a:r>
            <a:endParaRPr lang="zh-CN" altLang="en-US" sz="2200" dirty="0"/>
          </a:p>
          <a:p>
            <a:pPr marL="685800" lvl="1" indent="-190500" algn="just">
              <a:lnSpc>
                <a:spcPct val="150000"/>
              </a:lnSpc>
            </a:pPr>
            <a:r>
              <a:rPr lang="zh-CN" altLang="en-US" sz="2200" dirty="0"/>
              <a:t>最好的基准程序是用户实际使用的程序或典型的简单程序</a:t>
            </a:r>
            <a:endParaRPr lang="zh-CN" altLang="en-US" sz="2200" dirty="0"/>
          </a:p>
          <a:p>
            <a:pPr marL="203200" indent="-203200" algn="just">
              <a:lnSpc>
                <a:spcPct val="150000"/>
              </a:lnSpc>
            </a:pPr>
            <a:r>
              <a:rPr lang="zh-CN" altLang="en-US" sz="2400" dirty="0"/>
              <a:t>基准程序的缺陷</a:t>
            </a:r>
            <a:endParaRPr lang="zh-CN" altLang="en-US" sz="2400" dirty="0"/>
          </a:p>
          <a:p>
            <a:pPr marL="685800" lvl="1" indent="-190500" algn="just">
              <a:lnSpc>
                <a:spcPct val="150000"/>
              </a:lnSpc>
            </a:pPr>
            <a:r>
              <a:rPr lang="zh-CN" altLang="en-US" sz="2200" dirty="0"/>
              <a:t>基准程序性能与某段短代码密切相关时，会被利用以得到不当的性能评测结果，硬件系统设计人员或编译器开发者针对这些代码片段进行特殊的优化，使得执行这段代码的速度非常快</a:t>
            </a:r>
            <a:endParaRPr lang="zh-CN" altLang="en-US" sz="2200" dirty="0"/>
          </a:p>
          <a:p>
            <a:pPr marL="1257300" lvl="2" indent="-342900" algn="just">
              <a:lnSpc>
                <a:spcPct val="150000"/>
              </a:lnSpc>
            </a:pPr>
            <a:r>
              <a:rPr lang="en-US" altLang="zh-CN" dirty="0"/>
              <a:t>Intel Pentium</a:t>
            </a:r>
            <a:r>
              <a:rPr lang="zh-CN" altLang="en-US" dirty="0"/>
              <a:t>处理器运行</a:t>
            </a:r>
            <a:r>
              <a:rPr lang="en-US" altLang="zh-CN" dirty="0" err="1"/>
              <a:t>SPECint</a:t>
            </a:r>
            <a:r>
              <a:rPr lang="zh-CN" altLang="en-US" dirty="0"/>
              <a:t>时用了公司内部使用的特殊编译器，使其性能极高</a:t>
            </a:r>
            <a:endParaRPr lang="zh-CN" altLang="en-US" dirty="0"/>
          </a:p>
          <a:p>
            <a:pPr marL="1257300" lvl="2" indent="-342900" algn="just">
              <a:lnSpc>
                <a:spcPct val="150000"/>
              </a:lnSpc>
            </a:pPr>
            <a:r>
              <a:rPr lang="zh-CN" altLang="en-US" dirty="0"/>
              <a:t>矩阵乘法程序</a:t>
            </a:r>
            <a:r>
              <a:rPr lang="en-US" altLang="zh-CN" dirty="0"/>
              <a:t>SPECmatrix300</a:t>
            </a:r>
            <a:r>
              <a:rPr lang="zh-CN" altLang="en-US" dirty="0"/>
              <a:t>有</a:t>
            </a:r>
            <a:r>
              <a:rPr lang="en-US" altLang="zh-CN" dirty="0"/>
              <a:t>99%</a:t>
            </a:r>
            <a:r>
              <a:rPr lang="zh-CN" altLang="en-US" dirty="0"/>
              <a:t>的时间运行在一行语句上，有些厂商用特殊编译器优化该语句，使性能达</a:t>
            </a:r>
            <a:r>
              <a:rPr lang="en-US" altLang="zh-CN" dirty="0"/>
              <a:t>VAX11/780</a:t>
            </a:r>
            <a:r>
              <a:rPr lang="zh-CN" altLang="en-US" dirty="0"/>
              <a:t>的</a:t>
            </a:r>
            <a:r>
              <a:rPr lang="en-US" altLang="zh-CN" dirty="0"/>
              <a:t>729.8</a:t>
            </a:r>
            <a:r>
              <a:rPr lang="zh-CN" altLang="en-US" dirty="0"/>
              <a:t>倍！</a:t>
            </a:r>
            <a:endParaRPr lang="zh-CN" altLang="en-US" dirty="0"/>
          </a:p>
          <a:p>
            <a:pPr algn="just"/>
            <a:endParaRPr lang="zh-CN" altLang="en-US" dirty="0"/>
          </a:p>
          <a:p>
            <a:pPr algn="just"/>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性能测试程序</a:t>
            </a:r>
            <a:endParaRPr lang="zh-CN" altLang="en-US" dirty="0"/>
          </a:p>
        </p:txBody>
      </p:sp>
      <p:sp>
        <p:nvSpPr>
          <p:cNvPr id="3" name="内容占位符 2"/>
          <p:cNvSpPr>
            <a:spLocks noGrp="1"/>
          </p:cNvSpPr>
          <p:nvPr>
            <p:ph idx="1"/>
          </p:nvPr>
        </p:nvSpPr>
        <p:spPr/>
        <p:txBody>
          <a:bodyPr>
            <a:normAutofit/>
          </a:bodyPr>
          <a:lstStyle/>
          <a:p>
            <a:r>
              <a:rPr lang="zh-CN" altLang="en-US" dirty="0"/>
              <a:t>计算机综合测试程序  </a:t>
            </a:r>
            <a:endParaRPr lang="en-US" altLang="zh-CN" dirty="0"/>
          </a:p>
          <a:p>
            <a:pPr lvl="1"/>
            <a:r>
              <a:rPr lang="en-US" altLang="zh-CN" dirty="0"/>
              <a:t>SPEC     </a:t>
            </a:r>
            <a:endParaRPr lang="en-US" altLang="zh-CN" dirty="0"/>
          </a:p>
          <a:p>
            <a:r>
              <a:rPr lang="zh-CN" altLang="en-US" dirty="0"/>
              <a:t>定点运算性能测试</a:t>
            </a:r>
            <a:endParaRPr lang="en-US" altLang="zh-CN" dirty="0"/>
          </a:p>
          <a:p>
            <a:pPr lvl="1"/>
            <a:r>
              <a:rPr lang="en-US" altLang="zh-CN" dirty="0"/>
              <a:t>Dhrystone      </a:t>
            </a:r>
            <a:r>
              <a:rPr lang="zh-CN" altLang="en-US" dirty="0"/>
              <a:t>测试编译器和</a:t>
            </a:r>
            <a:r>
              <a:rPr lang="en-US" altLang="zh-CN" dirty="0"/>
              <a:t>CPU</a:t>
            </a:r>
            <a:r>
              <a:rPr lang="zh-CN" altLang="en-US" dirty="0"/>
              <a:t>定线运算性能   </a:t>
            </a:r>
            <a:r>
              <a:rPr lang="en-US" altLang="zh-CN" dirty="0"/>
              <a:t>C</a:t>
            </a:r>
            <a:r>
              <a:rPr lang="zh-CN" altLang="en-US" dirty="0"/>
              <a:t>语言编写</a:t>
            </a:r>
            <a:endParaRPr lang="en-US" altLang="zh-CN" dirty="0"/>
          </a:p>
          <a:p>
            <a:r>
              <a:rPr lang="zh-CN" altLang="en-US" dirty="0"/>
              <a:t>浮点运算性能测试</a:t>
            </a:r>
            <a:endParaRPr lang="en-US" altLang="zh-CN" dirty="0"/>
          </a:p>
          <a:p>
            <a:pPr lvl="1"/>
            <a:r>
              <a:rPr lang="en-US" altLang="zh-CN" dirty="0" err="1"/>
              <a:t>LinPack</a:t>
            </a:r>
            <a:r>
              <a:rPr lang="en-US" altLang="zh-CN" dirty="0"/>
              <a:t>          </a:t>
            </a:r>
            <a:r>
              <a:rPr lang="zh-CN" altLang="en-US" dirty="0"/>
              <a:t>求解密集线性代数方程组程序包</a:t>
            </a:r>
            <a:endParaRPr lang="en-US" altLang="zh-CN" dirty="0"/>
          </a:p>
          <a:p>
            <a:pPr lvl="1"/>
            <a:r>
              <a:rPr lang="en-US" altLang="zh-CN" dirty="0"/>
              <a:t>Whetstone     </a:t>
            </a:r>
            <a:r>
              <a:rPr lang="zh-CN" altLang="en-US" dirty="0"/>
              <a:t>浮点</a:t>
            </a:r>
            <a:r>
              <a:rPr lang="en-US" altLang="zh-CN" dirty="0"/>
              <a:t>+</a:t>
            </a:r>
            <a:r>
              <a:rPr lang="zh-CN" altLang="en-US" dirty="0"/>
              <a:t>定点  </a:t>
            </a:r>
            <a:r>
              <a:rPr lang="en-US" altLang="zh-CN" dirty="0"/>
              <a:t> Fortran</a:t>
            </a:r>
            <a:r>
              <a:rPr lang="zh-CN" altLang="en-US" dirty="0"/>
              <a:t>编写</a:t>
            </a:r>
            <a:endParaRPr lang="en-US" altLang="zh-CN" dirty="0"/>
          </a:p>
          <a:p>
            <a:r>
              <a:rPr lang="zh-CN" altLang="en-US" dirty="0"/>
              <a:t>数据库性能测试</a:t>
            </a:r>
            <a:endParaRPr lang="en-US" altLang="zh-CN" dirty="0"/>
          </a:p>
          <a:p>
            <a:pPr lvl="1"/>
            <a:r>
              <a:rPr lang="en-US" altLang="zh-CN" dirty="0"/>
              <a:t>TPC      </a:t>
            </a:r>
            <a:r>
              <a:rPr lang="en-US" altLang="zh-CN" dirty="0" err="1"/>
              <a:t>TPC</a:t>
            </a:r>
            <a:r>
              <a:rPr lang="zh-CN" altLang="en-US" dirty="0"/>
              <a:t>不给出基准程序的代码，而只给出基准程序的标准规范</a:t>
            </a:r>
            <a:endParaRPr lang="en-US" altLang="zh-CN" dirty="0"/>
          </a:p>
          <a:p>
            <a:pPr lvl="1"/>
            <a:r>
              <a:rPr lang="zh-CN" altLang="en-US" dirty="0"/>
              <a:t>测试者可以根据规范，最优地构造出自己的测试系统</a:t>
            </a:r>
            <a:r>
              <a:rPr lang="en-US" altLang="zh-CN" dirty="0"/>
              <a:t>(</a:t>
            </a:r>
            <a:r>
              <a:rPr lang="zh-CN" altLang="en-US" dirty="0"/>
              <a:t>测试平台和测试程序</a:t>
            </a:r>
            <a:r>
              <a:rPr lang="en-US" altLang="zh-CN" dirty="0"/>
              <a:t>)</a:t>
            </a:r>
            <a:endParaRPr lang="en-US" altLang="zh-CN" dirty="0"/>
          </a:p>
          <a:p>
            <a:r>
              <a:rPr lang="zh-CN" altLang="en-US" dirty="0"/>
              <a:t>并行运算测试  </a:t>
            </a:r>
            <a:r>
              <a:rPr lang="en-US" altLang="zh-CN" dirty="0"/>
              <a:t>NPB</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性能测试程序</a:t>
            </a:r>
            <a:endParaRPr lang="zh-CN" altLang="en-US" dirty="0"/>
          </a:p>
        </p:txBody>
      </p:sp>
      <p:sp>
        <p:nvSpPr>
          <p:cNvPr id="3" name="内容占位符 2"/>
          <p:cNvSpPr>
            <a:spLocks noGrp="1"/>
          </p:cNvSpPr>
          <p:nvPr>
            <p:ph idx="1"/>
          </p:nvPr>
        </p:nvSpPr>
        <p:spPr/>
        <p:txBody>
          <a:bodyPr>
            <a:normAutofit/>
          </a:bodyPr>
          <a:lstStyle/>
          <a:p>
            <a:r>
              <a:rPr lang="en-US" altLang="zh-CN" dirty="0"/>
              <a:t>AI</a:t>
            </a:r>
            <a:r>
              <a:rPr lang="zh-CN" altLang="en-US" dirty="0"/>
              <a:t>测试性能测试</a:t>
            </a:r>
            <a:endParaRPr lang="en-US" altLang="zh-CN" dirty="0"/>
          </a:p>
          <a:p>
            <a:pPr lvl="1"/>
            <a:r>
              <a:rPr lang="en-US" altLang="zh-CN" dirty="0"/>
              <a:t>AI</a:t>
            </a:r>
            <a:r>
              <a:rPr lang="zh-CN" altLang="en-US" dirty="0"/>
              <a:t>计算基准评测组织的</a:t>
            </a:r>
            <a:r>
              <a:rPr lang="en-US" altLang="zh-CN" dirty="0" err="1"/>
              <a:t>MLPerf</a:t>
            </a:r>
            <a:endParaRPr lang="en-US" altLang="zh-CN" dirty="0"/>
          </a:p>
          <a:p>
            <a:pPr lvl="2"/>
            <a:r>
              <a:rPr lang="zh-CN" altLang="en-US" dirty="0"/>
              <a:t>包括用于测试推理和训练的程序、数据集以及像精确度目标和超参数值一些重要的细节，是当今权威性最大、影响力最广的国际</a:t>
            </a:r>
            <a:r>
              <a:rPr lang="en-US" altLang="zh-CN" dirty="0"/>
              <a:t>AI</a:t>
            </a:r>
            <a:r>
              <a:rPr lang="zh-CN" altLang="en-US" dirty="0"/>
              <a:t>性能基准测试，典型任务包括图像识别（</a:t>
            </a:r>
            <a:r>
              <a:rPr lang="en-US" altLang="zh-CN" dirty="0" err="1"/>
              <a:t>ResNet</a:t>
            </a:r>
            <a:r>
              <a:rPr lang="zh-CN" altLang="en-US" dirty="0"/>
              <a:t>）、目标物体检测（</a:t>
            </a:r>
            <a:r>
              <a:rPr lang="en-US" altLang="zh-CN" dirty="0"/>
              <a:t>SSD</a:t>
            </a:r>
            <a:r>
              <a:rPr lang="zh-CN" altLang="en-US" dirty="0"/>
              <a:t>）、自然语言理解（</a:t>
            </a:r>
            <a:r>
              <a:rPr lang="en-US" altLang="zh-CN" dirty="0"/>
              <a:t>BERT</a:t>
            </a:r>
            <a:r>
              <a:rPr lang="zh-CN" altLang="en-US" dirty="0"/>
              <a:t>）、智能推荐（</a:t>
            </a:r>
            <a:r>
              <a:rPr lang="en-US" altLang="zh-CN" dirty="0"/>
              <a:t>DLRM</a:t>
            </a:r>
            <a:r>
              <a:rPr lang="zh-CN" altLang="en-US" dirty="0"/>
              <a:t>） ，“其高度相当于</a:t>
            </a:r>
            <a:r>
              <a:rPr lang="en-US" altLang="zh-CN" dirty="0"/>
              <a:t>AI</a:t>
            </a:r>
            <a:r>
              <a:rPr lang="zh-CN" altLang="en-US" dirty="0"/>
              <a:t>技术领域的‘珠穆朗玛峰‘ ”。</a:t>
            </a:r>
            <a:endParaRPr lang="en-US" altLang="zh-CN" dirty="0"/>
          </a:p>
          <a:p>
            <a:pPr lvl="1"/>
            <a:r>
              <a:rPr lang="zh-CN" altLang="en-US" dirty="0"/>
              <a:t>清华大学、鹏城实验室、中科院计算所联合的</a:t>
            </a:r>
            <a:r>
              <a:rPr lang="en-US" altLang="zh-CN" dirty="0" err="1"/>
              <a:t>AIPerf</a:t>
            </a:r>
            <a:endParaRPr lang="en-US" altLang="zh-CN" dirty="0"/>
          </a:p>
          <a:p>
            <a:pPr lvl="2"/>
            <a:r>
              <a:rPr lang="zh-CN" altLang="en-US" dirty="0"/>
              <a:t> 基于的是自动化机器学习（</a:t>
            </a:r>
            <a:r>
              <a:rPr lang="en-US" altLang="zh-CN" dirty="0" err="1"/>
              <a:t>AutoML</a:t>
            </a:r>
            <a:r>
              <a:rPr lang="zh-CN" altLang="en-US" dirty="0"/>
              <a:t>）算法，能够实现深度学习模型的实时生成，对不同规模机器有自适应扩展性，并可检验系统对通用</a:t>
            </a:r>
            <a:r>
              <a:rPr lang="en-US" altLang="zh-CN" dirty="0"/>
              <a:t>AI</a:t>
            </a:r>
            <a:r>
              <a:rPr lang="zh-CN" altLang="en-US" dirty="0"/>
              <a:t>模型的效果。</a:t>
            </a:r>
            <a:endParaRPr lang="zh-CN" altLang="en-US" dirty="0"/>
          </a:p>
          <a:p>
            <a:pPr lvl="2"/>
            <a:r>
              <a:rPr lang="zh-CN" altLang="en-US" dirty="0"/>
              <a:t>    通过全新的解析方式计算浮点数运算量，可快速准确的预测</a:t>
            </a:r>
            <a:r>
              <a:rPr lang="en-US" altLang="zh-CN" dirty="0"/>
              <a:t>AI</a:t>
            </a:r>
            <a:r>
              <a:rPr lang="zh-CN" altLang="en-US" dirty="0"/>
              <a:t>任务中需要的浮点数运算，以此计算浮点数运算速率并作为评测分数。</a:t>
            </a:r>
            <a:endParaRPr lang="en-US" altLang="zh-CN"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太湖之光</a:t>
            </a:r>
            <a:r>
              <a:rPr lang="en-US" altLang="zh-CN" dirty="0"/>
              <a:t>----</a:t>
            </a:r>
            <a:r>
              <a:rPr lang="zh-CN" altLang="en-US" dirty="0"/>
              <a:t>全球超级计算机</a:t>
            </a:r>
            <a:r>
              <a:rPr lang="en-US" altLang="zh-CN" dirty="0"/>
              <a:t>500</a:t>
            </a:r>
            <a:r>
              <a:rPr lang="zh-CN" altLang="en-US" dirty="0"/>
              <a:t>强之首</a:t>
            </a:r>
            <a:endParaRPr lang="zh-CN" altLang="en-US" dirty="0"/>
          </a:p>
        </p:txBody>
      </p:sp>
      <p:sp>
        <p:nvSpPr>
          <p:cNvPr id="3" name="内容占位符 2"/>
          <p:cNvSpPr>
            <a:spLocks noGrp="1"/>
          </p:cNvSpPr>
          <p:nvPr>
            <p:ph idx="1"/>
          </p:nvPr>
        </p:nvSpPr>
        <p:spPr>
          <a:xfrm>
            <a:off x="487822" y="942764"/>
            <a:ext cx="11112299" cy="5637024"/>
          </a:xfrm>
        </p:spPr>
        <p:txBody>
          <a:bodyPr>
            <a:normAutofit/>
          </a:bodyPr>
          <a:lstStyle/>
          <a:p>
            <a:pPr>
              <a:lnSpc>
                <a:spcPct val="150000"/>
              </a:lnSpc>
              <a:spcBef>
                <a:spcPct val="40000"/>
              </a:spcBef>
            </a:pPr>
            <a:r>
              <a:rPr lang="zh-CN" altLang="en-US" dirty="0"/>
              <a:t>国际超级计算机</a:t>
            </a:r>
            <a:r>
              <a:rPr lang="en-US" altLang="zh-CN" dirty="0"/>
              <a:t>TOP500</a:t>
            </a:r>
            <a:r>
              <a:rPr lang="zh-CN" altLang="en-US" dirty="0"/>
              <a:t>组织是发布全球已安装的超级计算机性能排名的权威机构，以系统的实测速度</a:t>
            </a:r>
            <a:r>
              <a:rPr lang="en-US" altLang="zh-CN" dirty="0"/>
              <a:t>(</a:t>
            </a:r>
            <a:r>
              <a:rPr lang="en-US" altLang="zh-CN" dirty="0" err="1"/>
              <a:t>Linpack</a:t>
            </a:r>
            <a:r>
              <a:rPr lang="zh-CN" altLang="en-US" dirty="0"/>
              <a:t>测试值</a:t>
            </a:r>
            <a:r>
              <a:rPr lang="en-US" altLang="zh-CN" dirty="0"/>
              <a:t>)</a:t>
            </a:r>
            <a:r>
              <a:rPr lang="zh-CN" altLang="en-US" dirty="0"/>
              <a:t>为基准进行排名，每年发布两次。</a:t>
            </a:r>
            <a:r>
              <a:rPr lang="en-US" altLang="zh-CN" dirty="0">
                <a:hlinkClick r:id="rId1"/>
              </a:rPr>
              <a:t>https://www.top500.org/</a:t>
            </a:r>
            <a:endParaRPr lang="zh-CN" altLang="en-US" dirty="0"/>
          </a:p>
          <a:p>
            <a:pPr>
              <a:lnSpc>
                <a:spcPct val="150000"/>
              </a:lnSpc>
              <a:spcBef>
                <a:spcPct val="40000"/>
              </a:spcBef>
            </a:pPr>
            <a:r>
              <a:rPr lang="en-US" altLang="zh-CN" dirty="0"/>
              <a:t>2014</a:t>
            </a:r>
            <a:r>
              <a:rPr lang="zh-CN" altLang="en-US" dirty="0"/>
              <a:t>年</a:t>
            </a:r>
            <a:r>
              <a:rPr lang="en-US" altLang="zh-CN" dirty="0"/>
              <a:t>11</a:t>
            </a:r>
            <a:r>
              <a:rPr lang="zh-CN" altLang="en-US" dirty="0"/>
              <a:t>月，中国国防科技大学研制的“</a:t>
            </a:r>
            <a:r>
              <a:rPr lang="zh-CN" altLang="en-US" b="1" dirty="0"/>
              <a:t>天河二号</a:t>
            </a:r>
            <a:r>
              <a:rPr lang="zh-CN" altLang="en-US" dirty="0"/>
              <a:t>”超级计算机，以</a:t>
            </a:r>
            <a:r>
              <a:rPr lang="zh-CN" altLang="en-US" dirty="0">
                <a:solidFill>
                  <a:srgbClr val="FF0000"/>
                </a:solidFill>
              </a:rPr>
              <a:t>每秒</a:t>
            </a:r>
            <a:r>
              <a:rPr lang="en-US" altLang="zh-CN" dirty="0">
                <a:solidFill>
                  <a:srgbClr val="FF0000"/>
                </a:solidFill>
              </a:rPr>
              <a:t>33.86</a:t>
            </a:r>
            <a:r>
              <a:rPr lang="zh-CN" altLang="en-US" dirty="0">
                <a:solidFill>
                  <a:srgbClr val="FF0000"/>
                </a:solidFill>
              </a:rPr>
              <a:t>千万亿次的浮点运算速度（</a:t>
            </a:r>
            <a:r>
              <a:rPr lang="en-US" altLang="zh-CN" dirty="0">
                <a:solidFill>
                  <a:srgbClr val="FF0000"/>
                </a:solidFill>
              </a:rPr>
              <a:t>33.86PFLOPS</a:t>
            </a:r>
            <a:r>
              <a:rPr lang="zh-CN" altLang="en-US" dirty="0">
                <a:solidFill>
                  <a:srgbClr val="FF0000"/>
                </a:solidFill>
              </a:rPr>
              <a:t>）</a:t>
            </a:r>
            <a:r>
              <a:rPr lang="zh-CN" altLang="en-US" dirty="0"/>
              <a:t>获得四连冠。    </a:t>
            </a:r>
            <a:endParaRPr lang="en-US" altLang="zh-CN" dirty="0"/>
          </a:p>
          <a:p>
            <a:pPr>
              <a:lnSpc>
                <a:spcPct val="150000"/>
              </a:lnSpc>
            </a:pPr>
            <a:r>
              <a:rPr lang="en-US" altLang="zh-CN" dirty="0"/>
              <a:t>2015</a:t>
            </a:r>
            <a:r>
              <a:rPr lang="zh-CN" altLang="en-US" dirty="0"/>
              <a:t>年</a:t>
            </a:r>
            <a:r>
              <a:rPr lang="en-US" altLang="zh-CN" dirty="0"/>
              <a:t>7</a:t>
            </a:r>
            <a:r>
              <a:rPr lang="zh-CN" altLang="en-US" dirty="0"/>
              <a:t>月，天河二号连续</a:t>
            </a:r>
            <a:r>
              <a:rPr lang="en-US" altLang="zh-CN" dirty="0"/>
              <a:t>5</a:t>
            </a:r>
            <a:r>
              <a:rPr lang="zh-CN" altLang="en-US" dirty="0"/>
              <a:t>次位居世界超算</a:t>
            </a:r>
            <a:r>
              <a:rPr lang="en-US" altLang="zh-CN" dirty="0"/>
              <a:t>500</a:t>
            </a:r>
            <a:r>
              <a:rPr lang="zh-CN" altLang="en-US" dirty="0"/>
              <a:t>强榜首。</a:t>
            </a:r>
            <a:endParaRPr lang="en-US" altLang="zh-CN" dirty="0"/>
          </a:p>
          <a:p>
            <a:pPr>
              <a:lnSpc>
                <a:spcPct val="150000"/>
              </a:lnSpc>
            </a:pPr>
            <a:r>
              <a:rPr lang="en-US" altLang="zh-CN" dirty="0"/>
              <a:t>2016-2018  Sunway </a:t>
            </a:r>
            <a:r>
              <a:rPr lang="en-US" altLang="zh-CN" dirty="0" err="1"/>
              <a:t>TaihuLight</a:t>
            </a:r>
            <a:r>
              <a:rPr lang="en-US" altLang="zh-CN" dirty="0"/>
              <a:t> - </a:t>
            </a:r>
            <a:r>
              <a:rPr lang="zh-CN" altLang="en-US" dirty="0"/>
              <a:t>（</a:t>
            </a:r>
            <a:r>
              <a:rPr lang="zh-CN" altLang="en-US" b="1" dirty="0"/>
              <a:t>太湖之光</a:t>
            </a:r>
            <a:r>
              <a:rPr lang="zh-CN" altLang="en-US" dirty="0"/>
              <a:t>）</a:t>
            </a:r>
            <a:endParaRPr lang="en-US" altLang="zh-CN" dirty="0"/>
          </a:p>
          <a:p>
            <a:pPr>
              <a:lnSpc>
                <a:spcPct val="150000"/>
              </a:lnSpc>
            </a:pPr>
            <a:r>
              <a:rPr lang="en-US" altLang="zh-CN" dirty="0"/>
              <a:t>2018-2019 </a:t>
            </a:r>
            <a:r>
              <a:rPr lang="zh-CN" altLang="en-US" dirty="0"/>
              <a:t>美国能源部橡树岭国家实验 </a:t>
            </a:r>
            <a:r>
              <a:rPr lang="en-US" altLang="zh-CN" dirty="0"/>
              <a:t>Summit</a:t>
            </a:r>
            <a:r>
              <a:rPr lang="zh-CN" altLang="en-US" dirty="0"/>
              <a:t>（</a:t>
            </a:r>
            <a:r>
              <a:rPr lang="zh-CN" altLang="en-US" b="1" dirty="0"/>
              <a:t>顶点</a:t>
            </a:r>
            <a:r>
              <a:rPr lang="zh-CN" altLang="en-US" dirty="0"/>
              <a:t>）</a:t>
            </a:r>
            <a:endParaRPr lang="en-US" altLang="zh-CN" dirty="0"/>
          </a:p>
          <a:p>
            <a:endParaRPr lang="zh-CN" altLang="en-US"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1642</a:t>
            </a:r>
            <a:r>
              <a:rPr lang="zh-CN" altLang="en-US" dirty="0"/>
              <a:t>年 </a:t>
            </a:r>
            <a:r>
              <a:rPr lang="en-US" altLang="zh-CN" dirty="0"/>
              <a:t>PASCAL(1623)  </a:t>
            </a:r>
            <a:r>
              <a:rPr lang="zh-CN" altLang="en-US" dirty="0"/>
              <a:t>加法机</a:t>
            </a:r>
            <a:endParaRPr lang="zh-CN" altLang="en-US" dirty="0"/>
          </a:p>
        </p:txBody>
      </p:sp>
      <p:sp>
        <p:nvSpPr>
          <p:cNvPr id="3" name="内容占位符 2"/>
          <p:cNvSpPr>
            <a:spLocks noGrp="1"/>
          </p:cNvSpPr>
          <p:nvPr>
            <p:ph idx="1"/>
          </p:nvPr>
        </p:nvSpPr>
        <p:spPr>
          <a:xfrm>
            <a:off x="487823" y="942764"/>
            <a:ext cx="4998578" cy="5637024"/>
          </a:xfrm>
        </p:spPr>
        <p:txBody>
          <a:bodyPr>
            <a:normAutofit fontScale="92500"/>
          </a:bodyPr>
          <a:lstStyle/>
          <a:p>
            <a:pPr algn="just">
              <a:lnSpc>
                <a:spcPct val="130000"/>
              </a:lnSpc>
            </a:pPr>
            <a:r>
              <a:rPr lang="zh-CN" altLang="en-US" dirty="0"/>
              <a:t>法国数学家、物理学家和思想家</a:t>
            </a:r>
            <a:endParaRPr lang="zh-CN" altLang="en-US" dirty="0"/>
          </a:p>
          <a:p>
            <a:pPr algn="just">
              <a:lnSpc>
                <a:spcPct val="130000"/>
              </a:lnSpc>
            </a:pPr>
            <a:r>
              <a:rPr lang="zh-CN" altLang="en-US" dirty="0"/>
              <a:t>人类史上第一台机械式计算机，其原理对后续计算机产生了持久的影响。</a:t>
            </a:r>
            <a:endParaRPr lang="zh-CN" altLang="en-US" dirty="0"/>
          </a:p>
          <a:p>
            <a:pPr algn="just">
              <a:lnSpc>
                <a:spcPct val="130000"/>
              </a:lnSpc>
            </a:pPr>
            <a:r>
              <a:rPr lang="zh-CN" altLang="en-US" dirty="0">
                <a:solidFill>
                  <a:srgbClr val="FF0000"/>
                </a:solidFill>
              </a:rPr>
              <a:t>齿轮传动</a:t>
            </a:r>
            <a:r>
              <a:rPr lang="zh-CN" altLang="en-US" dirty="0"/>
              <a:t>完成运算。</a:t>
            </a:r>
            <a:endParaRPr lang="zh-CN" altLang="en-US" dirty="0"/>
          </a:p>
          <a:p>
            <a:pPr algn="just">
              <a:lnSpc>
                <a:spcPct val="130000"/>
              </a:lnSpc>
            </a:pPr>
            <a:r>
              <a:rPr lang="en-US" altLang="zh-CN" dirty="0"/>
              <a:t>Pascal: </a:t>
            </a:r>
            <a:r>
              <a:rPr lang="zh-CN" altLang="en-US" dirty="0"/>
              <a:t>人的某些思维过程与机械过程没有差别，因此可以用机械模拟人的思维。</a:t>
            </a:r>
            <a:endParaRPr lang="zh-CN" altLang="en-US" dirty="0"/>
          </a:p>
          <a:p>
            <a:pPr algn="just">
              <a:lnSpc>
                <a:spcPct val="130000"/>
              </a:lnSpc>
            </a:pPr>
            <a:r>
              <a:rPr lang="en-US" altLang="zh-CN" dirty="0"/>
              <a:t>1971</a:t>
            </a:r>
            <a:r>
              <a:rPr lang="zh-CN" altLang="en-US" dirty="0"/>
              <a:t>年瑞典人</a:t>
            </a:r>
            <a:r>
              <a:rPr lang="zh-CN" altLang="zh-CN" dirty="0"/>
              <a:t>沃斯</a:t>
            </a:r>
            <a:r>
              <a:rPr lang="zh-CN" altLang="en-US" dirty="0"/>
              <a:t>发明</a:t>
            </a:r>
            <a:r>
              <a:rPr lang="en-US" altLang="zh-CN" dirty="0"/>
              <a:t>PASCAL</a:t>
            </a:r>
            <a:r>
              <a:rPr lang="zh-CN" altLang="en-US" dirty="0"/>
              <a:t>高级语言向其表示敬意</a:t>
            </a:r>
            <a:endParaRPr lang="zh-CN" altLang="en-US" dirty="0"/>
          </a:p>
          <a:p>
            <a:endParaRPr lang="zh-CN" altLang="en-US" dirty="0"/>
          </a:p>
        </p:txBody>
      </p:sp>
      <p:pic>
        <p:nvPicPr>
          <p:cNvPr id="5" name="Picture 5" descr="输出向导-1"/>
          <p:cNvPicPr>
            <a:picLocks noChangeAspect="1" noChangeArrowheads="1"/>
          </p:cNvPicPr>
          <p:nvPr/>
        </p:nvPicPr>
        <p:blipFill>
          <a:blip r:embed="rId1" cstate="print"/>
          <a:srcRect/>
          <a:stretch>
            <a:fillRect/>
          </a:stretch>
        </p:blipFill>
        <p:spPr bwMode="auto">
          <a:xfrm>
            <a:off x="7010584" y="1216500"/>
            <a:ext cx="4067266" cy="1678664"/>
          </a:xfrm>
          <a:prstGeom prst="rect">
            <a:avLst/>
          </a:prstGeom>
          <a:noFill/>
          <a:ln w="9525">
            <a:noFill/>
            <a:miter lim="800000"/>
            <a:headEnd/>
            <a:tailEnd/>
          </a:ln>
        </p:spPr>
      </p:pic>
      <p:pic>
        <p:nvPicPr>
          <p:cNvPr id="10" name="图片 9"/>
          <p:cNvPicPr>
            <a:picLocks noChangeAspect="1"/>
          </p:cNvPicPr>
          <p:nvPr/>
        </p:nvPicPr>
        <p:blipFill>
          <a:blip r:embed="rId2">
            <a:clrChange>
              <a:clrFrom>
                <a:srgbClr val="FFFFFF"/>
              </a:clrFrom>
              <a:clrTo>
                <a:srgbClr val="FFFFFF">
                  <a:alpha val="0"/>
                </a:srgbClr>
              </a:clrTo>
            </a:clrChange>
          </a:blip>
          <a:stretch>
            <a:fillRect/>
          </a:stretch>
        </p:blipFill>
        <p:spPr>
          <a:xfrm>
            <a:off x="7757688" y="2984779"/>
            <a:ext cx="3245734" cy="3615607"/>
          </a:xfrm>
          <a:prstGeom prst="rect">
            <a:avLst/>
          </a:prstGeom>
        </p:spPr>
      </p:pic>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488" y="3429000"/>
            <a:ext cx="1800200" cy="1804624"/>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神威太湖之光三连冠</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37" y="1105270"/>
            <a:ext cx="10515600" cy="5291357"/>
          </a:xfr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神威太湖</a:t>
            </a:r>
            <a:r>
              <a:rPr lang="zh-CN" altLang="en-US"/>
              <a:t>之光三连冠</a:t>
            </a:r>
            <a:endParaRPr lang="zh-CN" altLang="en-US" dirty="0"/>
          </a:p>
        </p:txBody>
      </p:sp>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t="23029" b="2883"/>
          <a:stretch>
            <a:fillRect/>
          </a:stretch>
        </p:blipFill>
        <p:spPr>
          <a:xfrm>
            <a:off x="877716" y="1183599"/>
            <a:ext cx="10749940" cy="5451117"/>
          </a:xfr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IBM Summit</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95707" y="999367"/>
            <a:ext cx="10515600" cy="5503164"/>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芯片算力</a:t>
            </a:r>
            <a:r>
              <a:rPr lang="zh-CN" altLang="en-US" dirty="0"/>
              <a:t>单位</a:t>
            </a:r>
            <a:endParaRPr lang="zh-CN" altLang="en-US" dirty="0"/>
          </a:p>
        </p:txBody>
      </p:sp>
      <p:pic>
        <p:nvPicPr>
          <p:cNvPr id="5" name="内容占位符 4"/>
          <p:cNvPicPr>
            <a:picLocks noChangeAspect="1"/>
          </p:cNvPicPr>
          <p:nvPr>
            <p:ph idx="1"/>
          </p:nvPr>
        </p:nvPicPr>
        <p:blipFill>
          <a:blip r:embed="rId1"/>
          <a:stretch>
            <a:fillRect/>
          </a:stretch>
        </p:blipFill>
        <p:spPr>
          <a:xfrm>
            <a:off x="210185" y="2743200"/>
            <a:ext cx="8180705" cy="3609340"/>
          </a:xfrm>
          <a:prstGeom prst="rect">
            <a:avLst/>
          </a:prstGeom>
        </p:spPr>
      </p:pic>
      <p:pic>
        <p:nvPicPr>
          <p:cNvPr id="7" name="图片 6"/>
          <p:cNvPicPr>
            <a:picLocks noChangeAspect="1"/>
          </p:cNvPicPr>
          <p:nvPr/>
        </p:nvPicPr>
        <p:blipFill>
          <a:blip r:embed="rId2"/>
          <a:stretch>
            <a:fillRect/>
          </a:stretch>
        </p:blipFill>
        <p:spPr>
          <a:xfrm>
            <a:off x="357505" y="926465"/>
            <a:ext cx="7460615" cy="1184910"/>
          </a:xfrm>
          <a:prstGeom prst="rect">
            <a:avLst/>
          </a:prstGeom>
        </p:spPr>
      </p:pic>
      <p:pic>
        <p:nvPicPr>
          <p:cNvPr id="8" name="图片 7"/>
          <p:cNvPicPr>
            <a:picLocks noChangeAspect="1"/>
          </p:cNvPicPr>
          <p:nvPr/>
        </p:nvPicPr>
        <p:blipFill>
          <a:blip r:embed="rId3"/>
          <a:stretch>
            <a:fillRect/>
          </a:stretch>
        </p:blipFill>
        <p:spPr>
          <a:xfrm>
            <a:off x="357505" y="2188210"/>
            <a:ext cx="5426710" cy="408940"/>
          </a:xfrm>
          <a:prstGeom prst="rect">
            <a:avLst/>
          </a:prstGeom>
        </p:spPr>
      </p:pic>
      <p:sp>
        <p:nvSpPr>
          <p:cNvPr id="9" name="文本框 8"/>
          <p:cNvSpPr txBox="1"/>
          <p:nvPr/>
        </p:nvSpPr>
        <p:spPr>
          <a:xfrm>
            <a:off x="8538210" y="335915"/>
            <a:ext cx="3514725" cy="5908040"/>
          </a:xfrm>
          <a:prstGeom prst="rect">
            <a:avLst/>
          </a:prstGeom>
          <a:noFill/>
        </p:spPr>
        <p:txBody>
          <a:bodyPr wrap="square" rtlCol="0" anchor="t">
            <a:spAutoFit/>
          </a:bodyPr>
          <a:p>
            <a:r>
              <a:rPr lang="zh-CN" altLang="en-US"/>
              <a:t>1、最大的混淆点，上述三个名词是</a:t>
            </a:r>
            <a:r>
              <a:rPr lang="zh-CN" altLang="en-US" b="1">
                <a:solidFill>
                  <a:srgbClr val="FF0000"/>
                </a:solidFill>
              </a:rPr>
              <a:t>两种东西</a:t>
            </a:r>
            <a:r>
              <a:rPr lang="zh-CN" altLang="en-US"/>
              <a:t>，注意“S/s”的大小写。TOPS和FLOPS指的是每秒的计算量，算是</a:t>
            </a:r>
            <a:r>
              <a:rPr lang="zh-CN" altLang="en-US" b="1">
                <a:solidFill>
                  <a:srgbClr val="FF0000"/>
                </a:solidFill>
              </a:rPr>
              <a:t>速度</a:t>
            </a:r>
            <a:r>
              <a:rPr lang="zh-CN" altLang="en-US"/>
              <a:t>方面的，用在芯片算力性能上。FLOPs指的是深度学习模型自身的计算量，算是</a:t>
            </a:r>
            <a:r>
              <a:rPr lang="zh-CN" altLang="en-US" b="1">
                <a:solidFill>
                  <a:srgbClr val="FF0000"/>
                </a:solidFill>
              </a:rPr>
              <a:t>体量</a:t>
            </a:r>
            <a:r>
              <a:rPr lang="zh-CN" altLang="en-US"/>
              <a:t>方面的，用在深度学习模型本身参数计算量上。</a:t>
            </a:r>
            <a:endParaRPr lang="zh-CN" altLang="en-US"/>
          </a:p>
          <a:p>
            <a:endParaRPr lang="zh-CN" altLang="en-US"/>
          </a:p>
          <a:p>
            <a:r>
              <a:rPr lang="zh-CN" altLang="en-US"/>
              <a:t>2、针对算力速度方面的TOPS和FLOPS，其中OPS指的是每秒处理次数，但</a:t>
            </a:r>
            <a:r>
              <a:rPr lang="zh-CN" altLang="en-US" b="1">
                <a:solidFill>
                  <a:srgbClr val="FF0000"/>
                </a:solidFill>
              </a:rPr>
              <a:t>通常是默认对INT8整型数的处理次数</a:t>
            </a:r>
            <a:r>
              <a:rPr lang="zh-CN" altLang="en-US"/>
              <a:t>（INT8省略不写），加上FL后FLOPS指的是对FP32浮点数的处理次数。</a:t>
            </a:r>
            <a:endParaRPr lang="zh-CN" altLang="en-US"/>
          </a:p>
          <a:p>
            <a:endParaRPr lang="zh-CN" altLang="en-US"/>
          </a:p>
          <a:p>
            <a:r>
              <a:rPr lang="zh-CN" altLang="en-US"/>
              <a:t>3、仍然是针对算力速度方面的TOPS和FLOPS，这里的T指的是量级（Tera ，万亿，10^12），同理TFLOPS专门指每秒对浮点数处理的达到多少万亿次数。</a:t>
            </a:r>
            <a:endParaRPr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英伟达 vs. 华为海思：GPU性能一览</a:t>
            </a:r>
            <a:endParaRPr lang="en-US" altLang="zh-CN" dirty="0"/>
          </a:p>
        </p:txBody>
      </p:sp>
      <p:sp>
        <p:nvSpPr>
          <p:cNvPr id="3" name="内容占位符 2"/>
          <p:cNvSpPr/>
          <p:nvPr>
            <p:ph idx="1"/>
          </p:nvPr>
        </p:nvSpPr>
        <p:spPr/>
        <p:txBody>
          <a:bodyPr/>
          <a:p>
            <a:endParaRPr lang="zh-CN" altLang="en-US"/>
          </a:p>
        </p:txBody>
      </p:sp>
      <p:pic>
        <p:nvPicPr>
          <p:cNvPr id="100" name="图片 99"/>
          <p:cNvPicPr/>
          <p:nvPr/>
        </p:nvPicPr>
        <p:blipFill>
          <a:blip r:embed="rId1"/>
          <a:stretch>
            <a:fillRect/>
          </a:stretch>
        </p:blipFill>
        <p:spPr>
          <a:xfrm>
            <a:off x="487680" y="937260"/>
            <a:ext cx="8919210" cy="5355590"/>
          </a:xfrm>
          <a:prstGeom prst="rect">
            <a:avLst/>
          </a:prstGeom>
          <a:noFill/>
          <a:ln w="9525">
            <a:noFill/>
          </a:ln>
        </p:spPr>
      </p:pic>
      <p:sp>
        <p:nvSpPr>
          <p:cNvPr id="5" name="文本框 4"/>
          <p:cNvSpPr txBox="1"/>
          <p:nvPr/>
        </p:nvSpPr>
        <p:spPr>
          <a:xfrm>
            <a:off x="2338070" y="6292850"/>
            <a:ext cx="6096000" cy="368300"/>
          </a:xfrm>
          <a:prstGeom prst="rect">
            <a:avLst/>
          </a:prstGeom>
          <a:noFill/>
        </p:spPr>
        <p:txBody>
          <a:bodyPr wrap="square" rtlCol="0" anchor="t">
            <a:spAutoFit/>
          </a:bodyPr>
          <a:p>
            <a:r>
              <a:rPr lang="zh-CN" altLang="en-US"/>
              <a:t>H100 vs. A100：3 倍性能，2 倍价格</a:t>
            </a:r>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英伟达 vs. 华为海思：GPU性能一览</a:t>
            </a:r>
            <a:endParaRPr lang="en-US" altLang="zh-CN" dirty="0"/>
          </a:p>
        </p:txBody>
      </p:sp>
      <p:sp>
        <p:nvSpPr>
          <p:cNvPr id="3" name="内容占位符 2"/>
          <p:cNvSpPr/>
          <p:nvPr>
            <p:ph idx="1"/>
          </p:nvPr>
        </p:nvSpPr>
        <p:spPr/>
        <p:txBody>
          <a:bodyPr/>
          <a:p>
            <a:endParaRPr lang="zh-CN" altLang="en-US"/>
          </a:p>
        </p:txBody>
      </p:sp>
      <p:pic>
        <p:nvPicPr>
          <p:cNvPr id="101" name="图片 100"/>
          <p:cNvPicPr/>
          <p:nvPr/>
        </p:nvPicPr>
        <p:blipFill>
          <a:blip r:embed="rId1"/>
          <a:stretch>
            <a:fillRect/>
          </a:stretch>
        </p:blipFill>
        <p:spPr>
          <a:xfrm>
            <a:off x="487680" y="875030"/>
            <a:ext cx="7581265" cy="5721985"/>
          </a:xfrm>
          <a:prstGeom prst="rect">
            <a:avLst/>
          </a:prstGeom>
          <a:noFill/>
          <a:ln w="9525">
            <a:noFill/>
          </a:ln>
        </p:spPr>
      </p:pic>
      <p:sp>
        <p:nvSpPr>
          <p:cNvPr id="5" name="文本框 4"/>
          <p:cNvSpPr txBox="1"/>
          <p:nvPr/>
        </p:nvSpPr>
        <p:spPr>
          <a:xfrm>
            <a:off x="8423910" y="5963920"/>
            <a:ext cx="3203575" cy="368300"/>
          </a:xfrm>
          <a:prstGeom prst="rect">
            <a:avLst/>
          </a:prstGeom>
          <a:noFill/>
        </p:spPr>
        <p:txBody>
          <a:bodyPr wrap="square" rtlCol="0" anchor="t">
            <a:spAutoFit/>
          </a:bodyPr>
          <a:p>
            <a:r>
              <a:rPr lang="en-US" altLang="zh-CN"/>
              <a:t>H20</a:t>
            </a:r>
            <a:r>
              <a:rPr lang="zh-CN" altLang="en-US"/>
              <a:t>、</a:t>
            </a:r>
            <a:r>
              <a:rPr lang="en-US" altLang="zh-CN"/>
              <a:t>L20</a:t>
            </a:r>
            <a:r>
              <a:rPr lang="zh-CN" altLang="en-US"/>
              <a:t>为中国专供</a:t>
            </a:r>
            <a:r>
              <a:rPr lang="en-US" altLang="zh-CN"/>
              <a:t>GPU</a:t>
            </a:r>
            <a:r>
              <a:rPr lang="zh-CN" altLang="en-US"/>
              <a:t>芯片</a:t>
            </a:r>
            <a:endParaRPr lang="zh-CN"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t="7337" r="1863" b="9511"/>
          <a:stretch>
            <a:fillRect/>
          </a:stretch>
        </p:blipFill>
        <p:spPr>
          <a:xfrm>
            <a:off x="-29029" y="-43542"/>
            <a:ext cx="12235543" cy="6908800"/>
          </a:xfrm>
          <a:prstGeom prst="rect">
            <a:avLst/>
          </a:prstGeom>
        </p:spPr>
      </p:pic>
      <p:pic>
        <p:nvPicPr>
          <p:cNvPr id="3" name="图片 2"/>
          <p:cNvPicPr>
            <a:picLocks noChangeAspect="1"/>
          </p:cNvPicPr>
          <p:nvPr/>
        </p:nvPicPr>
        <p:blipFill>
          <a:blip r:embed="rId2"/>
          <a:stretch>
            <a:fillRect/>
          </a:stretch>
        </p:blipFill>
        <p:spPr>
          <a:xfrm>
            <a:off x="-29029" y="597408"/>
            <a:ext cx="8798268" cy="1874592"/>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endParaRPr lang="zh-CN" altLang="en-US" dirty="0"/>
          </a:p>
        </p:txBody>
      </p:sp>
      <p:sp>
        <p:nvSpPr>
          <p:cNvPr id="3" name="内容占位符 2"/>
          <p:cNvSpPr>
            <a:spLocks noGrp="1"/>
          </p:cNvSpPr>
          <p:nvPr>
            <p:ph idx="1"/>
          </p:nvPr>
        </p:nvSpPr>
        <p:spPr>
          <a:xfrm>
            <a:off x="487822" y="942764"/>
            <a:ext cx="11112299" cy="5637024"/>
          </a:xfrm>
        </p:spPr>
        <p:txBody>
          <a:bodyPr>
            <a:normAutofit/>
          </a:bodyPr>
          <a:lstStyle/>
          <a:p>
            <a:pPr>
              <a:lnSpc>
                <a:spcPct val="150000"/>
              </a:lnSpc>
              <a:spcBef>
                <a:spcPct val="40000"/>
              </a:spcBef>
            </a:pPr>
            <a:r>
              <a:rPr lang="en-US" altLang="zh-CN" dirty="0"/>
              <a:t>1.2</a:t>
            </a:r>
            <a:endParaRPr lang="en-US" altLang="zh-CN" dirty="0"/>
          </a:p>
          <a:p>
            <a:pPr>
              <a:lnSpc>
                <a:spcPct val="150000"/>
              </a:lnSpc>
              <a:spcBef>
                <a:spcPct val="40000"/>
              </a:spcBef>
            </a:pPr>
            <a:r>
              <a:rPr lang="en-US" altLang="zh-CN" dirty="0"/>
              <a:t>1.3</a:t>
            </a:r>
            <a:endParaRPr lang="en-US" altLang="zh-CN" dirty="0"/>
          </a:p>
          <a:p>
            <a:pPr>
              <a:lnSpc>
                <a:spcPct val="150000"/>
              </a:lnSpc>
              <a:spcBef>
                <a:spcPct val="40000"/>
              </a:spcBef>
            </a:pPr>
            <a:r>
              <a:rPr lang="en-US" altLang="zh-CN" dirty="0"/>
              <a:t>1.4</a:t>
            </a:r>
            <a:endParaRPr lang="en-US" altLang="zh-CN" dirty="0"/>
          </a:p>
          <a:p>
            <a:pPr>
              <a:lnSpc>
                <a:spcPct val="150000"/>
              </a:lnSpc>
              <a:spcBef>
                <a:spcPct val="40000"/>
              </a:spcBef>
            </a:pPr>
            <a:r>
              <a:rPr lang="en-US" altLang="zh-CN" dirty="0"/>
              <a:t>1.5</a:t>
            </a:r>
            <a:endParaRPr lang="en-US" altLang="zh-CN" dirty="0"/>
          </a:p>
          <a:p>
            <a:pPr>
              <a:lnSpc>
                <a:spcPct val="150000"/>
              </a:lnSpc>
              <a:spcBef>
                <a:spcPct val="40000"/>
              </a:spcBef>
            </a:pPr>
            <a:r>
              <a:rPr lang="en-US" altLang="zh-CN" dirty="0"/>
              <a:t>1.6</a:t>
            </a:r>
            <a:endParaRPr lang="en-US" altLang="zh-CN" dirty="0"/>
          </a:p>
          <a:p>
            <a:pPr>
              <a:lnSpc>
                <a:spcPct val="150000"/>
              </a:lnSpc>
              <a:spcBef>
                <a:spcPct val="40000"/>
              </a:spcBef>
            </a:pPr>
            <a:r>
              <a:rPr lang="zh-CN" altLang="en-US" dirty="0"/>
              <a:t>思考题：</a:t>
            </a:r>
            <a:r>
              <a:rPr lang="en-US" altLang="zh-CN" dirty="0"/>
              <a:t>1.</a:t>
            </a:r>
            <a:r>
              <a:rPr lang="zh-CN" altLang="en-US" dirty="0"/>
              <a:t>未来计算机        </a:t>
            </a:r>
            <a:r>
              <a:rPr lang="en-US" altLang="zh-CN" dirty="0"/>
              <a:t>2.</a:t>
            </a:r>
            <a:r>
              <a:rPr lang="zh-CN" altLang="en-US" dirty="0"/>
              <a:t>计算机性能评价的方法</a:t>
            </a:r>
            <a:endParaRPr lang="en-US" altLang="zh-CN" dirty="0"/>
          </a:p>
          <a:p>
            <a:pPr>
              <a:lnSpc>
                <a:spcPct val="150000"/>
              </a:lnSpc>
              <a:spcBef>
                <a:spcPct val="40000"/>
              </a:spcBef>
            </a:pPr>
            <a:endParaRPr lang="zh-CN" altLang="en-US" dirty="0"/>
          </a:p>
          <a:p>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pic>
        <p:nvPicPr>
          <p:cNvPr id="6" name="图片 5"/>
          <p:cNvPicPr>
            <a:picLocks noChangeAspect="1"/>
          </p:cNvPicPr>
          <p:nvPr/>
        </p:nvPicPr>
        <p:blipFill>
          <a:blip r:embed="rId2"/>
          <a:stretch>
            <a:fillRect/>
          </a:stretch>
        </p:blipFill>
        <p:spPr>
          <a:xfrm>
            <a:off x="530894" y="4992472"/>
            <a:ext cx="8743950" cy="1162050"/>
          </a:xfrm>
          <a:prstGeom prst="rect">
            <a:avLst/>
          </a:prstGeom>
        </p:spPr>
      </p:pic>
    </p:spTree>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commondata" val="eyJoZGlkIjoiYzEyZTIyMTQzMzlkYzVmZTQ4MTNkZjFlN2EwYzBiYj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10751</Words>
  <Application>WPS 演示</Application>
  <PresentationFormat>宽屏</PresentationFormat>
  <Paragraphs>958</Paragraphs>
  <Slides>98</Slides>
  <Notes>36</Notes>
  <HiddenSlides>0</HiddenSlides>
  <MMClips>0</MMClips>
  <ScaleCrop>false</ScaleCrop>
  <HeadingPairs>
    <vt:vector size="8" baseType="variant">
      <vt:variant>
        <vt:lpstr>已用的字体</vt:lpstr>
      </vt:variant>
      <vt:variant>
        <vt:i4>25</vt:i4>
      </vt:variant>
      <vt:variant>
        <vt:lpstr>主题</vt:lpstr>
      </vt:variant>
      <vt:variant>
        <vt:i4>8</vt:i4>
      </vt:variant>
      <vt:variant>
        <vt:lpstr>嵌入 OLE 服务器</vt:lpstr>
      </vt:variant>
      <vt:variant>
        <vt:i4>0</vt:i4>
      </vt:variant>
      <vt:variant>
        <vt:lpstr>幻灯片标题</vt:lpstr>
      </vt:variant>
      <vt:variant>
        <vt:i4>98</vt:i4>
      </vt:variant>
    </vt:vector>
  </HeadingPairs>
  <TitlesOfParts>
    <vt:vector size="131" baseType="lpstr">
      <vt:lpstr>Arial</vt:lpstr>
      <vt:lpstr>宋体</vt:lpstr>
      <vt:lpstr>Wingdings</vt:lpstr>
      <vt:lpstr>微软雅黑</vt:lpstr>
      <vt:lpstr>Segoe UI</vt:lpstr>
      <vt:lpstr>MS UI Gothic</vt:lpstr>
      <vt:lpstr>黑体</vt:lpstr>
      <vt:lpstr>华文细黑</vt:lpstr>
      <vt:lpstr>义启小楷书</vt:lpstr>
      <vt:lpstr>书体坊兰亭体</vt:lpstr>
      <vt:lpstr>Verdana</vt:lpstr>
      <vt:lpstr>华文新魏</vt:lpstr>
      <vt:lpstr>Arial Unicode MS</vt:lpstr>
      <vt:lpstr>等线</vt:lpstr>
      <vt:lpstr>Optima-Regular</vt:lpstr>
      <vt:lpstr>Segoe Print</vt:lpstr>
      <vt:lpstr>Segoe UI Black</vt:lpstr>
      <vt:lpstr>Agency FB</vt:lpstr>
      <vt:lpstr>Calibri</vt:lpstr>
      <vt:lpstr>Times New Roman</vt:lpstr>
      <vt:lpstr>微软雅黑 Light</vt:lpstr>
      <vt:lpstr>Symbol</vt:lpstr>
      <vt:lpstr>Cambria Math</vt:lpstr>
      <vt:lpstr>仿宋</vt:lpstr>
      <vt:lpstr>Algerian</vt:lpstr>
      <vt:lpstr>Office 主题​​</vt:lpstr>
      <vt:lpstr>1_nordridesign</vt:lpstr>
      <vt:lpstr>2_nordridesign</vt:lpstr>
      <vt:lpstr>自定义设计方案</vt:lpstr>
      <vt:lpstr>Office 主题</vt:lpstr>
      <vt:lpstr>3_nordridesign</vt:lpstr>
      <vt:lpstr>4_nordridesign</vt:lpstr>
      <vt:lpstr>5_nordridesign</vt:lpstr>
      <vt:lpstr>PowerPoint 演示文稿</vt:lpstr>
      <vt:lpstr>PowerPoint 演示文稿</vt:lpstr>
      <vt:lpstr>本章主要内容</vt:lpstr>
      <vt:lpstr>计算机发展简史</vt:lpstr>
      <vt:lpstr>最古老的计算工具</vt:lpstr>
      <vt:lpstr>最古老的计算器</vt:lpstr>
      <vt:lpstr>1621年冈特计算尺</vt:lpstr>
      <vt:lpstr>达芬奇机械式计算机</vt:lpstr>
      <vt:lpstr>1642年 PASCAL(1623)  加法机</vt:lpstr>
      <vt:lpstr>Pascal 机械加法机   1642</vt:lpstr>
      <vt:lpstr>莱布尼兹乘法机</vt:lpstr>
      <vt:lpstr>1805 Jacquard </vt:lpstr>
      <vt:lpstr>程序控制思想的萌芽</vt:lpstr>
      <vt:lpstr>1821年Babbage差分机</vt:lpstr>
      <vt:lpstr>差分机 Difference Engine</vt:lpstr>
      <vt:lpstr>第一个程序媛  Ada Augusta </vt:lpstr>
      <vt:lpstr>1940  Mechanical analog machines Lord Kelvin </vt:lpstr>
      <vt:lpstr>飛鱼牌手摇计算机</vt:lpstr>
      <vt:lpstr>赫尔曼·霍勒斯制表机 ---  机械到电的飞跃</vt:lpstr>
      <vt:lpstr>Punched card / tape</vt:lpstr>
      <vt:lpstr>Punched card</vt:lpstr>
      <vt:lpstr>赫尔曼·霍勒斯制表机</vt:lpstr>
      <vt:lpstr>1904年弗莱明发明真空电子二极管</vt:lpstr>
      <vt:lpstr>1906年弗雷斯特发明真空电子三极管</vt:lpstr>
      <vt:lpstr>1938年朱斯的Z系列计算机</vt:lpstr>
      <vt:lpstr>1943年英国“巨人”计算机  Colossus</vt:lpstr>
      <vt:lpstr>艾肯的MARK—I</vt:lpstr>
      <vt:lpstr>阿塔纳索夫ABC计算机</vt:lpstr>
      <vt:lpstr>世界上第一台电子数字计算机</vt:lpstr>
      <vt:lpstr>ENIAC</vt:lpstr>
      <vt:lpstr>Vacuum tube in  ENIAC</vt:lpstr>
      <vt:lpstr>Input Pannel (42)</vt:lpstr>
      <vt:lpstr>ENIAC Programming</vt:lpstr>
      <vt:lpstr>Debug (线路检查)</vt:lpstr>
      <vt:lpstr>ENIAC的问题</vt:lpstr>
      <vt:lpstr>现代电子计算机之父</vt:lpstr>
      <vt:lpstr>现代计算机理论基础</vt:lpstr>
      <vt:lpstr>图林机</vt:lpstr>
      <vt:lpstr>Turing Machine, 1936</vt:lpstr>
      <vt:lpstr>1946-1959  第一代电子管计算机时代</vt:lpstr>
      <vt:lpstr>存储器的出现</vt:lpstr>
      <vt:lpstr>高级语言的出现</vt:lpstr>
      <vt:lpstr>1959-1964 晶体管造就第二代计算机</vt:lpstr>
      <vt:lpstr>1959-1964 晶体管造就第二代计算机</vt:lpstr>
      <vt:lpstr>1964-1970  第三代计算机</vt:lpstr>
      <vt:lpstr>世纪豪赌 IBM S/360</vt:lpstr>
      <vt:lpstr>霍夫和Intel 4004 </vt:lpstr>
      <vt:lpstr>Intel 4004</vt:lpstr>
      <vt:lpstr>第一台微型计算机：Altair 8800 </vt:lpstr>
      <vt:lpstr>Apple</vt:lpstr>
      <vt:lpstr>1981-PC元年</vt:lpstr>
      <vt:lpstr>计算机发展历程</vt:lpstr>
      <vt:lpstr>1965年 Moore’s Law</vt:lpstr>
      <vt:lpstr>PowerPoint 演示文稿</vt:lpstr>
      <vt:lpstr>PowerPoint 演示文稿</vt:lpstr>
      <vt:lpstr>PowerPoint 演示文稿</vt:lpstr>
      <vt:lpstr>PowerPoint 演示文稿</vt:lpstr>
      <vt:lpstr>计算设备体积随着半导体工业发展呈指数式缩小</vt:lpstr>
      <vt:lpstr>我国计算机技术的发展</vt:lpstr>
      <vt:lpstr>我国计算机领域的先驱</vt:lpstr>
      <vt:lpstr>国产芯片现状</vt:lpstr>
      <vt:lpstr>国产芯片现状</vt:lpstr>
      <vt:lpstr>指令集分类</vt:lpstr>
      <vt:lpstr>本章主要内容</vt:lpstr>
      <vt:lpstr>计算机硬件系统</vt:lpstr>
      <vt:lpstr>冯诺依曼思想</vt:lpstr>
      <vt:lpstr>冯诺依曼思想</vt:lpstr>
      <vt:lpstr>硬件：对数字操作的机器系统</vt:lpstr>
      <vt:lpstr>计算机软件系统</vt:lpstr>
      <vt:lpstr>本章主要内容</vt:lpstr>
      <vt:lpstr>PowerPoint 演示文稿</vt:lpstr>
      <vt:lpstr>本章主要内容</vt:lpstr>
      <vt:lpstr>计算机系统的性能评价</vt:lpstr>
      <vt:lpstr>CPU时间（时间指标）</vt:lpstr>
      <vt:lpstr>CPI   (Clock cycles Per Instruction)</vt:lpstr>
      <vt:lpstr>ADD---Intel 80386手册</vt:lpstr>
      <vt:lpstr>MUL、DIV---Intel 80386手册</vt:lpstr>
      <vt:lpstr>MIPS   (Million Instructions  Per Second) </vt:lpstr>
      <vt:lpstr>MFLOPS   (Million Floating-Point Operations Per Second) </vt:lpstr>
      <vt:lpstr>CPU执行时间</vt:lpstr>
      <vt:lpstr>例子</vt:lpstr>
      <vt:lpstr>时间指标的应用思考</vt:lpstr>
      <vt:lpstr>关键时间指标</vt:lpstr>
      <vt:lpstr>时间指标的应用思考</vt:lpstr>
      <vt:lpstr>计算机性能测试</vt:lpstr>
      <vt:lpstr>计算机性能测试 Benchmark</vt:lpstr>
      <vt:lpstr>性能测试程序</vt:lpstr>
      <vt:lpstr>性能测试程序</vt:lpstr>
      <vt:lpstr>太湖之光----全球超级计算机500强之首</vt:lpstr>
      <vt:lpstr>神威太湖之光三连冠</vt:lpstr>
      <vt:lpstr>神威太湖之光三连冠</vt:lpstr>
      <vt:lpstr>IBM Summit</vt:lpstr>
      <vt:lpstr>IBM Summit</vt:lpstr>
      <vt:lpstr>IBM Summit</vt:lpstr>
      <vt:lpstr>英伟达 vs. 华为海思：GPU性能一览</vt:lpstr>
      <vt:lpstr>PowerPoint 演示文稿</vt:lpstr>
      <vt:lpstr>作业</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基拉米</cp:lastModifiedBy>
  <cp:revision>1335</cp:revision>
  <dcterms:created xsi:type="dcterms:W3CDTF">2018-05-09T10:41:00Z</dcterms:created>
  <dcterms:modified xsi:type="dcterms:W3CDTF">2024-02-26T04:43:33Z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439F0FEEF87A489C9C6908C1E7D11345_12</vt:lpwstr>
  </property>
</Properties>
</file>